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xls" ContentType="application/vnd.ms-excel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3.xml" ContentType="application/vnd.openxmlformats-officedocument.theme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  <p:sldMasterId id="2147484359" r:id="rId2"/>
    <p:sldMasterId id="2147485070" r:id="rId3"/>
    <p:sldMasterId id="2147485124" r:id="rId4"/>
  </p:sldMasterIdLst>
  <p:notesMasterIdLst>
    <p:notesMasterId r:id="rId34"/>
  </p:notesMasterIdLst>
  <p:handoutMasterIdLst>
    <p:handoutMasterId r:id="rId35"/>
  </p:handoutMasterIdLst>
  <p:sldIdLst>
    <p:sldId id="1532" r:id="rId5"/>
    <p:sldId id="1533" r:id="rId6"/>
    <p:sldId id="1534" r:id="rId7"/>
    <p:sldId id="1535" r:id="rId8"/>
    <p:sldId id="1536" r:id="rId9"/>
    <p:sldId id="1537" r:id="rId10"/>
    <p:sldId id="1539" r:id="rId11"/>
    <p:sldId id="1540" r:id="rId12"/>
    <p:sldId id="1541" r:id="rId13"/>
    <p:sldId id="1542" r:id="rId14"/>
    <p:sldId id="1543" r:id="rId15"/>
    <p:sldId id="1544" r:id="rId16"/>
    <p:sldId id="1545" r:id="rId17"/>
    <p:sldId id="1546" r:id="rId18"/>
    <p:sldId id="1547" r:id="rId19"/>
    <p:sldId id="1548" r:id="rId20"/>
    <p:sldId id="1549" r:id="rId21"/>
    <p:sldId id="1550" r:id="rId22"/>
    <p:sldId id="1551" r:id="rId23"/>
    <p:sldId id="1538" r:id="rId24"/>
    <p:sldId id="1407" r:id="rId25"/>
    <p:sldId id="1494" r:id="rId26"/>
    <p:sldId id="1526" r:id="rId27"/>
    <p:sldId id="1527" r:id="rId28"/>
    <p:sldId id="1528" r:id="rId29"/>
    <p:sldId id="1529" r:id="rId30"/>
    <p:sldId id="1530" r:id="rId31"/>
    <p:sldId id="1531" r:id="rId32"/>
    <p:sldId id="1472" r:id="rId33"/>
  </p:sldIdLst>
  <p:sldSz cx="9144000" cy="6858000" type="screen4x3"/>
  <p:notesSz cx="6815138" cy="9944100"/>
  <p:defaultTextStyle>
    <a:defPPr>
      <a:defRPr lang="id-ID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99"/>
    <a:srgbClr val="6DFFA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651" autoAdjust="0"/>
    <p:restoredTop sz="94928" autoAdjust="0"/>
  </p:normalViewPr>
  <p:slideViewPr>
    <p:cSldViewPr>
      <p:cViewPr varScale="1">
        <p:scale>
          <a:sx n="111" d="100"/>
          <a:sy n="111" d="100"/>
        </p:scale>
        <p:origin x="-1812" y="-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52" d="100"/>
          <a:sy n="52" d="100"/>
        </p:scale>
        <p:origin x="2587" y="29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handoutMaster" Target="handoutMasters/handout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8A3519E-708B-4FC2-AFE0-3EA7546069EB}" type="doc">
      <dgm:prSet loTypeId="urn:microsoft.com/office/officeart/2005/8/layout/vList5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id-ID"/>
        </a:p>
      </dgm:t>
    </dgm:pt>
    <dgm:pt modelId="{8A52EC4A-C901-4BD6-8DF4-EF763AB5E1F1}">
      <dgm:prSet phldrT="[Text]" custT="1"/>
      <dgm:spPr>
        <a:xfrm>
          <a:off x="84285" y="2665150"/>
          <a:ext cx="1461063" cy="2516424"/>
        </a:xfrm>
      </dgm:spPr>
      <dgm:t>
        <a:bodyPr/>
        <a:lstStyle/>
        <a:p>
          <a:r>
            <a:rPr lang="id-ID" sz="4400" b="0" smtClean="0">
              <a:latin typeface="Britannic Bold" pitchFamily="34" charset="0"/>
              <a:ea typeface="+mn-ea"/>
              <a:cs typeface="+mn-cs"/>
            </a:rPr>
            <a:t>II</a:t>
          </a:r>
          <a:endParaRPr lang="id-ID" sz="4400" b="0" dirty="0">
            <a:latin typeface="Britannic Bold" pitchFamily="34" charset="0"/>
            <a:ea typeface="+mn-ea"/>
            <a:cs typeface="+mn-cs"/>
          </a:endParaRPr>
        </a:p>
      </dgm:t>
    </dgm:pt>
    <dgm:pt modelId="{039A4A92-499C-4317-839F-4FCF52361B94}" type="parTrans" cxnId="{9D015C07-F132-4AD3-B4AD-A914A8258F2E}">
      <dgm:prSet/>
      <dgm:spPr/>
      <dgm:t>
        <a:bodyPr/>
        <a:lstStyle/>
        <a:p>
          <a:endParaRPr lang="id-ID" sz="3200"/>
        </a:p>
      </dgm:t>
    </dgm:pt>
    <dgm:pt modelId="{D1809D7E-517C-4F9F-9560-7886702B6085}" type="sibTrans" cxnId="{9D015C07-F132-4AD3-B4AD-A914A8258F2E}">
      <dgm:prSet/>
      <dgm:spPr/>
      <dgm:t>
        <a:bodyPr/>
        <a:lstStyle/>
        <a:p>
          <a:endParaRPr lang="id-ID" sz="3200"/>
        </a:p>
      </dgm:t>
    </dgm:pt>
    <dgm:pt modelId="{09AF4BFF-988D-40F2-AEA0-9C64CAFF38A8}">
      <dgm:prSet phldrT="[Text]" custT="1"/>
      <dgm:spPr>
        <a:xfrm rot="5400000">
          <a:off x="3653455" y="625570"/>
          <a:ext cx="2379370" cy="6595583"/>
        </a:xfrm>
      </dgm:spPr>
      <dgm:t>
        <a:bodyPr/>
        <a:lstStyle/>
        <a:p>
          <a:pPr marL="268288" indent="-266700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kumimoji="0" lang="en-US" altLang="id-ID" sz="2800" i="0" u="none" strike="noStrike" cap="none" spc="0" normalizeH="0" baseline="0" noProof="0" dirty="0" smtClean="0">
              <a:ln>
                <a:noFill/>
              </a:ln>
              <a:solidFill>
                <a:schemeClr val="tx1"/>
              </a:solidFill>
              <a:uLnTx/>
              <a:uFillTx/>
              <a:latin typeface="Britannic Bold" pitchFamily="34" charset="0"/>
            </a:rPr>
            <a:t>RKA-KL DALAM RUU APBNP</a:t>
          </a:r>
          <a:r>
            <a:rPr kumimoji="0" lang="id-ID" altLang="id-ID" sz="2800" i="0" u="none" strike="noStrike" cap="none" spc="0" normalizeH="0" baseline="0" noProof="0" dirty="0" smtClean="0">
              <a:ln>
                <a:noFill/>
              </a:ln>
              <a:solidFill>
                <a:schemeClr val="tx1"/>
              </a:solidFill>
              <a:uLnTx/>
              <a:uFillTx/>
              <a:latin typeface="Britannic Bold" pitchFamily="34" charset="0"/>
            </a:rPr>
            <a:t> </a:t>
          </a:r>
          <a:r>
            <a:rPr kumimoji="0" lang="id-ID" altLang="id-ID" sz="2800" i="0" u="none" strike="noStrike" cap="none" spc="0" normalizeH="0" baseline="0" noProof="0" dirty="0" smtClean="0">
              <a:ln>
                <a:noFill/>
              </a:ln>
              <a:solidFill>
                <a:schemeClr val="tx1"/>
              </a:solidFill>
              <a:uLnTx/>
              <a:uFillTx/>
              <a:latin typeface="Britannic Bold" pitchFamily="34" charset="0"/>
              <a:ea typeface="Adobe Hebrew"/>
              <a:cs typeface="Adobe Hebrew"/>
            </a:rPr>
            <a:t>2016</a:t>
          </a:r>
          <a:r>
            <a:rPr kumimoji="0" lang="en-US" altLang="id-ID" sz="2800" i="0" u="none" strike="noStrike" cap="none" spc="0" normalizeH="0" baseline="0" noProof="0" dirty="0" smtClean="0">
              <a:ln>
                <a:noFill/>
              </a:ln>
              <a:solidFill>
                <a:schemeClr val="tx1"/>
              </a:solidFill>
              <a:uLnTx/>
              <a:uFillTx/>
              <a:latin typeface="Britannic Bold" pitchFamily="34" charset="0"/>
              <a:ea typeface="Adobe Hebrew"/>
              <a:cs typeface="Adobe Hebrew"/>
            </a:rPr>
            <a:t> </a:t>
          </a:r>
          <a:endParaRPr lang="id-ID" sz="2800" b="0" dirty="0">
            <a:solidFill>
              <a:schemeClr val="tx1"/>
            </a:solidFill>
            <a:latin typeface="Britannic Bold" pitchFamily="34" charset="0"/>
            <a:ea typeface="+mn-ea"/>
            <a:cs typeface="+mn-cs"/>
          </a:endParaRPr>
        </a:p>
      </dgm:t>
    </dgm:pt>
    <dgm:pt modelId="{27BA3D66-64FC-4B5F-A161-588AAF94C058}" type="parTrans" cxnId="{6DC129E5-6EFF-477C-A025-8AD767CA0984}">
      <dgm:prSet/>
      <dgm:spPr/>
      <dgm:t>
        <a:bodyPr/>
        <a:lstStyle/>
        <a:p>
          <a:endParaRPr lang="id-ID" sz="3200"/>
        </a:p>
      </dgm:t>
    </dgm:pt>
    <dgm:pt modelId="{1E2957BA-165C-4A91-8D7C-EF7E731CD0B3}" type="sibTrans" cxnId="{6DC129E5-6EFF-477C-A025-8AD767CA0984}">
      <dgm:prSet/>
      <dgm:spPr/>
      <dgm:t>
        <a:bodyPr/>
        <a:lstStyle/>
        <a:p>
          <a:endParaRPr lang="id-ID" sz="3200"/>
        </a:p>
      </dgm:t>
    </dgm:pt>
    <dgm:pt modelId="{3183527A-0B32-4B2C-9035-2E9A7534E825}">
      <dgm:prSet phldrT="[Text]" custT="1"/>
      <dgm:spPr>
        <a:xfrm>
          <a:off x="84285" y="25"/>
          <a:ext cx="1521116" cy="2457152"/>
        </a:xfrm>
      </dgm:spPr>
      <dgm:t>
        <a:bodyPr/>
        <a:lstStyle/>
        <a:p>
          <a:r>
            <a:rPr lang="id-ID" sz="4400" b="0" dirty="0" smtClean="0">
              <a:latin typeface="Britannic Bold" pitchFamily="34" charset="0"/>
              <a:ea typeface="+mn-ea"/>
              <a:cs typeface="+mn-cs"/>
            </a:rPr>
            <a:t>I</a:t>
          </a:r>
          <a:endParaRPr lang="id-ID" sz="4400" b="0" dirty="0">
            <a:latin typeface="Britannic Bold" pitchFamily="34" charset="0"/>
            <a:ea typeface="+mn-ea"/>
            <a:cs typeface="+mn-cs"/>
          </a:endParaRPr>
        </a:p>
      </dgm:t>
    </dgm:pt>
    <dgm:pt modelId="{B24435E3-A1A7-4E27-8F1C-5D927D9E202C}" type="parTrans" cxnId="{705003B8-5A17-4CDD-9403-8DCD46C077A0}">
      <dgm:prSet/>
      <dgm:spPr/>
      <dgm:t>
        <a:bodyPr/>
        <a:lstStyle/>
        <a:p>
          <a:endParaRPr lang="id-ID"/>
        </a:p>
      </dgm:t>
    </dgm:pt>
    <dgm:pt modelId="{97F3A120-2E4D-4607-871B-D253499E93F4}" type="sibTrans" cxnId="{705003B8-5A17-4CDD-9403-8DCD46C077A0}">
      <dgm:prSet/>
      <dgm:spPr/>
      <dgm:t>
        <a:bodyPr/>
        <a:lstStyle/>
        <a:p>
          <a:endParaRPr lang="id-ID"/>
        </a:p>
      </dgm:t>
    </dgm:pt>
    <dgm:pt modelId="{887C2D92-0CC4-41C8-9CC1-FD7A232CC53D}">
      <dgm:prSet phldrT="[Text]" custT="1"/>
      <dgm:spPr>
        <a:xfrm>
          <a:off x="84285" y="2665150"/>
          <a:ext cx="1461063" cy="2516424"/>
        </a:xfrm>
      </dgm:spPr>
      <dgm:t>
        <a:bodyPr/>
        <a:lstStyle/>
        <a:p>
          <a:r>
            <a:rPr lang="id-ID" sz="4400" b="0" dirty="0" smtClean="0">
              <a:latin typeface="Britannic Bold" pitchFamily="34" charset="0"/>
              <a:ea typeface="+mn-ea"/>
              <a:cs typeface="+mn-cs"/>
            </a:rPr>
            <a:t>III</a:t>
          </a:r>
          <a:endParaRPr lang="id-ID" sz="4400" b="0" dirty="0">
            <a:latin typeface="Britannic Bold" pitchFamily="34" charset="0"/>
            <a:ea typeface="+mn-ea"/>
            <a:cs typeface="+mn-cs"/>
          </a:endParaRPr>
        </a:p>
      </dgm:t>
    </dgm:pt>
    <dgm:pt modelId="{1052F651-133D-4803-B29C-F27CA0BFDF9D}" type="parTrans" cxnId="{44D38D91-42B0-48D6-A1BD-7CDF84A80CCF}">
      <dgm:prSet/>
      <dgm:spPr/>
      <dgm:t>
        <a:bodyPr/>
        <a:lstStyle/>
        <a:p>
          <a:endParaRPr lang="id-ID"/>
        </a:p>
      </dgm:t>
    </dgm:pt>
    <dgm:pt modelId="{9DAB65B7-F8B9-4858-A8C9-B879B291EDD8}" type="sibTrans" cxnId="{44D38D91-42B0-48D6-A1BD-7CDF84A80CCF}">
      <dgm:prSet/>
      <dgm:spPr/>
      <dgm:t>
        <a:bodyPr/>
        <a:lstStyle/>
        <a:p>
          <a:endParaRPr lang="id-ID"/>
        </a:p>
      </dgm:t>
    </dgm:pt>
    <dgm:pt modelId="{37221281-8CBF-41E2-B9B4-EB13689A5170}">
      <dgm:prSet phldrT="[Text]" custT="1"/>
      <dgm:spPr>
        <a:xfrm rot="5400000">
          <a:off x="3719763" y="-2041354"/>
          <a:ext cx="2311189" cy="6539911"/>
        </a:xfrm>
      </dgm:spPr>
      <dgm:t>
        <a:bodyPr/>
        <a:lstStyle/>
        <a:p>
          <a:r>
            <a:rPr lang="en-US" sz="2800" dirty="0" smtClean="0">
              <a:latin typeface="Britannic Bold" pitchFamily="34" charset="0"/>
              <a:ea typeface="+mn-ea"/>
              <a:cs typeface="+mn-cs"/>
            </a:rPr>
            <a:t>REALISASI SERAPAN ANGGARAN TA 2016</a:t>
          </a:r>
          <a:endParaRPr lang="id-ID" sz="2800" dirty="0">
            <a:latin typeface="Britannic Bold" pitchFamily="34" charset="0"/>
            <a:ea typeface="+mn-ea"/>
            <a:cs typeface="+mn-cs"/>
          </a:endParaRPr>
        </a:p>
      </dgm:t>
    </dgm:pt>
    <dgm:pt modelId="{01DF51BA-4EA2-4258-A637-BFB0B5CC93E1}" type="parTrans" cxnId="{74871D29-586C-4559-999C-3F5523B1BF0D}">
      <dgm:prSet/>
      <dgm:spPr/>
      <dgm:t>
        <a:bodyPr/>
        <a:lstStyle/>
        <a:p>
          <a:endParaRPr lang="id-ID"/>
        </a:p>
      </dgm:t>
    </dgm:pt>
    <dgm:pt modelId="{FE0A866F-65D2-447D-9AC4-0B127E475D13}" type="sibTrans" cxnId="{74871D29-586C-4559-999C-3F5523B1BF0D}">
      <dgm:prSet/>
      <dgm:spPr/>
      <dgm:t>
        <a:bodyPr/>
        <a:lstStyle/>
        <a:p>
          <a:endParaRPr lang="id-ID"/>
        </a:p>
      </dgm:t>
    </dgm:pt>
    <dgm:pt modelId="{AE34C123-FFBA-4430-846B-7289D8F7ECA2}">
      <dgm:prSet phldrT="[Text]" custT="1"/>
      <dgm:spPr>
        <a:xfrm rot="5400000">
          <a:off x="3653455" y="625570"/>
          <a:ext cx="2379370" cy="6595583"/>
        </a:xfrm>
      </dgm:spPr>
      <dgm:t>
        <a:bodyPr/>
        <a:lstStyle/>
        <a:p>
          <a:r>
            <a:rPr kumimoji="0" lang="en-US" altLang="id-ID" sz="2800" i="0" u="none" strike="noStrike" cap="none" spc="0" normalizeH="0" baseline="0" noProof="0" dirty="0" smtClean="0">
              <a:ln>
                <a:noFill/>
              </a:ln>
              <a:solidFill>
                <a:schemeClr val="tx1"/>
              </a:solidFill>
              <a:uLnTx/>
              <a:uFillTx/>
              <a:latin typeface="Britannic Bold" pitchFamily="34" charset="0"/>
              <a:ea typeface="Adobe Hebrew"/>
              <a:cs typeface="Adobe Hebrew"/>
            </a:rPr>
            <a:t>PERSIAPAN RAMADHAN DAN IDUL FITRI</a:t>
          </a:r>
          <a:endParaRPr lang="id-ID" sz="2800" b="0" dirty="0">
            <a:solidFill>
              <a:schemeClr val="tx1"/>
            </a:solidFill>
            <a:latin typeface="Britannic Bold" pitchFamily="34" charset="0"/>
            <a:ea typeface="+mn-ea"/>
            <a:cs typeface="+mn-cs"/>
          </a:endParaRPr>
        </a:p>
      </dgm:t>
    </dgm:pt>
    <dgm:pt modelId="{09F1C9EE-E3A0-4BF8-9EFD-076C92617092}" type="parTrans" cxnId="{D325E9E6-62D4-47DF-A2C9-246F989C4206}">
      <dgm:prSet/>
      <dgm:spPr/>
      <dgm:t>
        <a:bodyPr/>
        <a:lstStyle/>
        <a:p>
          <a:endParaRPr lang="id-ID"/>
        </a:p>
      </dgm:t>
    </dgm:pt>
    <dgm:pt modelId="{FEEFAF25-BCE7-4D92-AC35-4849BCAF4C05}" type="sibTrans" cxnId="{D325E9E6-62D4-47DF-A2C9-246F989C4206}">
      <dgm:prSet/>
      <dgm:spPr/>
      <dgm:t>
        <a:bodyPr/>
        <a:lstStyle/>
        <a:p>
          <a:endParaRPr lang="id-ID"/>
        </a:p>
      </dgm:t>
    </dgm:pt>
    <dgm:pt modelId="{0E50FEA6-47A0-46E1-B046-33928BA673C6}" type="pres">
      <dgm:prSet presAssocID="{48A3519E-708B-4FC2-AFE0-3EA7546069EB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id-ID"/>
        </a:p>
      </dgm:t>
    </dgm:pt>
    <dgm:pt modelId="{ED888BEA-7534-42CA-A0AA-74401B97EDCC}" type="pres">
      <dgm:prSet presAssocID="{3183527A-0B32-4B2C-9035-2E9A7534E825}" presName="linNode" presStyleCnt="0"/>
      <dgm:spPr/>
      <dgm:t>
        <a:bodyPr/>
        <a:lstStyle/>
        <a:p>
          <a:endParaRPr lang="id-ID"/>
        </a:p>
      </dgm:t>
    </dgm:pt>
    <dgm:pt modelId="{07E49F18-5B8D-43A1-95CC-52112F455D42}" type="pres">
      <dgm:prSet presAssocID="{3183527A-0B32-4B2C-9035-2E9A7534E825}" presName="parentText" presStyleLbl="node1" presStyleIdx="0" presStyleCnt="3" custScaleX="51343" custScaleY="59074" custLinFactNeighborX="-172" custLinFactNeighborY="3482">
        <dgm:presLayoutVars>
          <dgm:chMax val="1"/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id-ID"/>
        </a:p>
      </dgm:t>
    </dgm:pt>
    <dgm:pt modelId="{0973191F-E113-4902-A64D-DAD33ECB0C49}" type="pres">
      <dgm:prSet presAssocID="{3183527A-0B32-4B2C-9035-2E9A7534E825}" presName="descendantText" presStyleLbl="alignAccFollowNode1" presStyleIdx="0" presStyleCnt="3" custScaleX="124169" custScaleY="69456" custLinFactNeighborY="2490">
        <dgm:presLayoutVars>
          <dgm:bulletEnabled val="1"/>
        </dgm:presLayoutVars>
      </dgm:prSet>
      <dgm:spPr>
        <a:prstGeom prst="round2SameRect">
          <a:avLst/>
        </a:prstGeom>
      </dgm:spPr>
      <dgm:t>
        <a:bodyPr/>
        <a:lstStyle/>
        <a:p>
          <a:endParaRPr lang="id-ID"/>
        </a:p>
      </dgm:t>
    </dgm:pt>
    <dgm:pt modelId="{A1B400A0-48E9-40C0-A0A9-DA65AF46FA09}" type="pres">
      <dgm:prSet presAssocID="{97F3A120-2E4D-4607-871B-D253499E93F4}" presName="sp" presStyleCnt="0"/>
      <dgm:spPr/>
      <dgm:t>
        <a:bodyPr/>
        <a:lstStyle/>
        <a:p>
          <a:endParaRPr lang="id-ID"/>
        </a:p>
      </dgm:t>
    </dgm:pt>
    <dgm:pt modelId="{DCEE91EF-B3AE-4BB6-A7EF-55DA50485115}" type="pres">
      <dgm:prSet presAssocID="{8A52EC4A-C901-4BD6-8DF4-EF763AB5E1F1}" presName="linNode" presStyleCnt="0"/>
      <dgm:spPr/>
      <dgm:t>
        <a:bodyPr/>
        <a:lstStyle/>
        <a:p>
          <a:endParaRPr lang="id-ID"/>
        </a:p>
      </dgm:t>
    </dgm:pt>
    <dgm:pt modelId="{F1F7526D-D17F-49C7-AB7C-2A857E4BFCF4}" type="pres">
      <dgm:prSet presAssocID="{8A52EC4A-C901-4BD6-8DF4-EF763AB5E1F1}" presName="parentText" presStyleLbl="node1" presStyleIdx="1" presStyleCnt="3" custScaleX="49316" custScaleY="60499">
        <dgm:presLayoutVars>
          <dgm:chMax val="1"/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id-ID"/>
        </a:p>
      </dgm:t>
    </dgm:pt>
    <dgm:pt modelId="{7F9CBB70-0E10-4565-8D7F-2646B27BC74E}" type="pres">
      <dgm:prSet presAssocID="{8A52EC4A-C901-4BD6-8DF4-EF763AB5E1F1}" presName="descendantText" presStyleLbl="alignAccFollowNode1" presStyleIdx="1" presStyleCnt="3" custScaleX="125226" custScaleY="71505">
        <dgm:presLayoutVars>
          <dgm:bulletEnabled val="1"/>
        </dgm:presLayoutVars>
      </dgm:prSet>
      <dgm:spPr>
        <a:prstGeom prst="round2SameRect">
          <a:avLst/>
        </a:prstGeom>
      </dgm:spPr>
      <dgm:t>
        <a:bodyPr/>
        <a:lstStyle/>
        <a:p>
          <a:endParaRPr lang="id-ID"/>
        </a:p>
      </dgm:t>
    </dgm:pt>
    <dgm:pt modelId="{1DAA1BA3-F339-4866-A3DF-B3B1A8AC040C}" type="pres">
      <dgm:prSet presAssocID="{D1809D7E-517C-4F9F-9560-7886702B6085}" presName="sp" presStyleCnt="0"/>
      <dgm:spPr/>
      <dgm:t>
        <a:bodyPr/>
        <a:lstStyle/>
        <a:p>
          <a:endParaRPr lang="id-ID"/>
        </a:p>
      </dgm:t>
    </dgm:pt>
    <dgm:pt modelId="{7B9BB518-A76D-493F-A3A1-B5A03DB3BCF3}" type="pres">
      <dgm:prSet presAssocID="{887C2D92-0CC4-41C8-9CC1-FD7A232CC53D}" presName="linNode" presStyleCnt="0"/>
      <dgm:spPr/>
      <dgm:t>
        <a:bodyPr/>
        <a:lstStyle/>
        <a:p>
          <a:endParaRPr lang="id-ID"/>
        </a:p>
      </dgm:t>
    </dgm:pt>
    <dgm:pt modelId="{338DEAD3-2252-4273-B2E2-CFDB90C09B5F}" type="pres">
      <dgm:prSet presAssocID="{887C2D92-0CC4-41C8-9CC1-FD7A232CC53D}" presName="parentText" presStyleLbl="node1" presStyleIdx="2" presStyleCnt="3" custScaleX="49316" custScaleY="60499">
        <dgm:presLayoutVars>
          <dgm:chMax val="1"/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id-ID"/>
        </a:p>
      </dgm:t>
    </dgm:pt>
    <dgm:pt modelId="{47149B42-39F8-4AB3-B182-EDF3BD522B9C}" type="pres">
      <dgm:prSet presAssocID="{887C2D92-0CC4-41C8-9CC1-FD7A232CC53D}" presName="descendantText" presStyleLbl="alignAccFollowNode1" presStyleIdx="2" presStyleCnt="3" custScaleX="125226" custScaleY="71505">
        <dgm:presLayoutVars>
          <dgm:bulletEnabled val="1"/>
        </dgm:presLayoutVars>
      </dgm:prSet>
      <dgm:spPr>
        <a:prstGeom prst="round2SameRect">
          <a:avLst/>
        </a:prstGeom>
      </dgm:spPr>
      <dgm:t>
        <a:bodyPr/>
        <a:lstStyle/>
        <a:p>
          <a:endParaRPr lang="id-ID"/>
        </a:p>
      </dgm:t>
    </dgm:pt>
  </dgm:ptLst>
  <dgm:cxnLst>
    <dgm:cxn modelId="{62FB5A59-AC51-49FA-9F0F-E841A1CCDCE4}" type="presOf" srcId="{48A3519E-708B-4FC2-AFE0-3EA7546069EB}" destId="{0E50FEA6-47A0-46E1-B046-33928BA673C6}" srcOrd="0" destOrd="0" presId="urn:microsoft.com/office/officeart/2005/8/layout/vList5"/>
    <dgm:cxn modelId="{A9CFD631-84ED-45EC-A91C-A726FEADFB2D}" type="presOf" srcId="{887C2D92-0CC4-41C8-9CC1-FD7A232CC53D}" destId="{338DEAD3-2252-4273-B2E2-CFDB90C09B5F}" srcOrd="0" destOrd="0" presId="urn:microsoft.com/office/officeart/2005/8/layout/vList5"/>
    <dgm:cxn modelId="{6DC129E5-6EFF-477C-A025-8AD767CA0984}" srcId="{8A52EC4A-C901-4BD6-8DF4-EF763AB5E1F1}" destId="{09AF4BFF-988D-40F2-AEA0-9C64CAFF38A8}" srcOrd="0" destOrd="0" parTransId="{27BA3D66-64FC-4B5F-A161-588AAF94C058}" sibTransId="{1E2957BA-165C-4A91-8D7C-EF7E731CD0B3}"/>
    <dgm:cxn modelId="{5AAAB31B-F763-4C7C-8A87-25DCA383F192}" type="presOf" srcId="{09AF4BFF-988D-40F2-AEA0-9C64CAFF38A8}" destId="{7F9CBB70-0E10-4565-8D7F-2646B27BC74E}" srcOrd="0" destOrd="0" presId="urn:microsoft.com/office/officeart/2005/8/layout/vList5"/>
    <dgm:cxn modelId="{CF08CFCF-0ACC-4B12-B6A9-2EA6DD4D97CF}" type="presOf" srcId="{AE34C123-FFBA-4430-846B-7289D8F7ECA2}" destId="{47149B42-39F8-4AB3-B182-EDF3BD522B9C}" srcOrd="0" destOrd="0" presId="urn:microsoft.com/office/officeart/2005/8/layout/vList5"/>
    <dgm:cxn modelId="{F0E6246C-FD2C-459D-993D-375D61EB1F5A}" type="presOf" srcId="{8A52EC4A-C901-4BD6-8DF4-EF763AB5E1F1}" destId="{F1F7526D-D17F-49C7-AB7C-2A857E4BFCF4}" srcOrd="0" destOrd="0" presId="urn:microsoft.com/office/officeart/2005/8/layout/vList5"/>
    <dgm:cxn modelId="{74871D29-586C-4559-999C-3F5523B1BF0D}" srcId="{3183527A-0B32-4B2C-9035-2E9A7534E825}" destId="{37221281-8CBF-41E2-B9B4-EB13689A5170}" srcOrd="0" destOrd="0" parTransId="{01DF51BA-4EA2-4258-A637-BFB0B5CC93E1}" sibTransId="{FE0A866F-65D2-447D-9AC4-0B127E475D13}"/>
    <dgm:cxn modelId="{D325E9E6-62D4-47DF-A2C9-246F989C4206}" srcId="{887C2D92-0CC4-41C8-9CC1-FD7A232CC53D}" destId="{AE34C123-FFBA-4430-846B-7289D8F7ECA2}" srcOrd="0" destOrd="0" parTransId="{09F1C9EE-E3A0-4BF8-9EFD-076C92617092}" sibTransId="{FEEFAF25-BCE7-4D92-AC35-4849BCAF4C05}"/>
    <dgm:cxn modelId="{705003B8-5A17-4CDD-9403-8DCD46C077A0}" srcId="{48A3519E-708B-4FC2-AFE0-3EA7546069EB}" destId="{3183527A-0B32-4B2C-9035-2E9A7534E825}" srcOrd="0" destOrd="0" parTransId="{B24435E3-A1A7-4E27-8F1C-5D927D9E202C}" sibTransId="{97F3A120-2E4D-4607-871B-D253499E93F4}"/>
    <dgm:cxn modelId="{9D015C07-F132-4AD3-B4AD-A914A8258F2E}" srcId="{48A3519E-708B-4FC2-AFE0-3EA7546069EB}" destId="{8A52EC4A-C901-4BD6-8DF4-EF763AB5E1F1}" srcOrd="1" destOrd="0" parTransId="{039A4A92-499C-4317-839F-4FCF52361B94}" sibTransId="{D1809D7E-517C-4F9F-9560-7886702B6085}"/>
    <dgm:cxn modelId="{44D38D91-42B0-48D6-A1BD-7CDF84A80CCF}" srcId="{48A3519E-708B-4FC2-AFE0-3EA7546069EB}" destId="{887C2D92-0CC4-41C8-9CC1-FD7A232CC53D}" srcOrd="2" destOrd="0" parTransId="{1052F651-133D-4803-B29C-F27CA0BFDF9D}" sibTransId="{9DAB65B7-F8B9-4858-A8C9-B879B291EDD8}"/>
    <dgm:cxn modelId="{C58E31EE-3E3A-4523-9C04-5A5D1F2551B7}" type="presOf" srcId="{3183527A-0B32-4B2C-9035-2E9A7534E825}" destId="{07E49F18-5B8D-43A1-95CC-52112F455D42}" srcOrd="0" destOrd="0" presId="urn:microsoft.com/office/officeart/2005/8/layout/vList5"/>
    <dgm:cxn modelId="{7692C9C3-FCE5-4483-B7D9-1B1CC3B2001A}" type="presOf" srcId="{37221281-8CBF-41E2-B9B4-EB13689A5170}" destId="{0973191F-E113-4902-A64D-DAD33ECB0C49}" srcOrd="0" destOrd="0" presId="urn:microsoft.com/office/officeart/2005/8/layout/vList5"/>
    <dgm:cxn modelId="{096CEF70-C936-4F8E-AA55-D9D684173B11}" type="presParOf" srcId="{0E50FEA6-47A0-46E1-B046-33928BA673C6}" destId="{ED888BEA-7534-42CA-A0AA-74401B97EDCC}" srcOrd="0" destOrd="0" presId="urn:microsoft.com/office/officeart/2005/8/layout/vList5"/>
    <dgm:cxn modelId="{2C317641-F7EB-47EE-B516-EF3C0345EC44}" type="presParOf" srcId="{ED888BEA-7534-42CA-A0AA-74401B97EDCC}" destId="{07E49F18-5B8D-43A1-95CC-52112F455D42}" srcOrd="0" destOrd="0" presId="urn:microsoft.com/office/officeart/2005/8/layout/vList5"/>
    <dgm:cxn modelId="{74A9EFB8-5631-4AD1-B129-907A635897F8}" type="presParOf" srcId="{ED888BEA-7534-42CA-A0AA-74401B97EDCC}" destId="{0973191F-E113-4902-A64D-DAD33ECB0C49}" srcOrd="1" destOrd="0" presId="urn:microsoft.com/office/officeart/2005/8/layout/vList5"/>
    <dgm:cxn modelId="{DA965850-7F83-4A9E-A8B6-D251D20C8A89}" type="presParOf" srcId="{0E50FEA6-47A0-46E1-B046-33928BA673C6}" destId="{A1B400A0-48E9-40C0-A0A9-DA65AF46FA09}" srcOrd="1" destOrd="0" presId="urn:microsoft.com/office/officeart/2005/8/layout/vList5"/>
    <dgm:cxn modelId="{F13E7721-7601-4F2D-BFBB-B315E74FEA24}" type="presParOf" srcId="{0E50FEA6-47A0-46E1-B046-33928BA673C6}" destId="{DCEE91EF-B3AE-4BB6-A7EF-55DA50485115}" srcOrd="2" destOrd="0" presId="urn:microsoft.com/office/officeart/2005/8/layout/vList5"/>
    <dgm:cxn modelId="{1D6589BD-CB10-4459-8419-E549CAACCB02}" type="presParOf" srcId="{DCEE91EF-B3AE-4BB6-A7EF-55DA50485115}" destId="{F1F7526D-D17F-49C7-AB7C-2A857E4BFCF4}" srcOrd="0" destOrd="0" presId="urn:microsoft.com/office/officeart/2005/8/layout/vList5"/>
    <dgm:cxn modelId="{20B1D829-AB9E-4FC9-9192-61DAA5E2AF61}" type="presParOf" srcId="{DCEE91EF-B3AE-4BB6-A7EF-55DA50485115}" destId="{7F9CBB70-0E10-4565-8D7F-2646B27BC74E}" srcOrd="1" destOrd="0" presId="urn:microsoft.com/office/officeart/2005/8/layout/vList5"/>
    <dgm:cxn modelId="{2393710C-EF5C-4670-B07C-21D88D5FDC60}" type="presParOf" srcId="{0E50FEA6-47A0-46E1-B046-33928BA673C6}" destId="{1DAA1BA3-F339-4866-A3DF-B3B1A8AC040C}" srcOrd="3" destOrd="0" presId="urn:microsoft.com/office/officeart/2005/8/layout/vList5"/>
    <dgm:cxn modelId="{DA724D22-CE89-47D4-9E9B-5BADEC70E1D0}" type="presParOf" srcId="{0E50FEA6-47A0-46E1-B046-33928BA673C6}" destId="{7B9BB518-A76D-493F-A3A1-B5A03DB3BCF3}" srcOrd="4" destOrd="0" presId="urn:microsoft.com/office/officeart/2005/8/layout/vList5"/>
    <dgm:cxn modelId="{9A38A211-28D4-4670-BDCA-A8BAAAE68B8F}" type="presParOf" srcId="{7B9BB518-A76D-493F-A3A1-B5A03DB3BCF3}" destId="{338DEAD3-2252-4273-B2E2-CFDB90C09B5F}" srcOrd="0" destOrd="0" presId="urn:microsoft.com/office/officeart/2005/8/layout/vList5"/>
    <dgm:cxn modelId="{6194D9B2-7E3D-4B33-8CE6-4CE779D735BD}" type="presParOf" srcId="{7B9BB518-A76D-493F-A3A1-B5A03DB3BCF3}" destId="{47149B42-39F8-4AB3-B182-EDF3BD522B9C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973191F-E113-4902-A64D-DAD33ECB0C49}">
      <dsp:nvSpPr>
        <dsp:cNvPr id="0" name=""/>
        <dsp:cNvSpPr/>
      </dsp:nvSpPr>
      <dsp:spPr>
        <a:xfrm rot="5400000">
          <a:off x="4119020" y="-2408047"/>
          <a:ext cx="1512676" cy="6539911"/>
        </a:xfrm>
        <a:prstGeom prst="round2Same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kern="1200" dirty="0" smtClean="0">
              <a:latin typeface="Britannic Bold" pitchFamily="34" charset="0"/>
              <a:ea typeface="+mn-ea"/>
              <a:cs typeface="+mn-cs"/>
            </a:rPr>
            <a:t>REALISASI SERAPAN ANGGARAN TA 2016</a:t>
          </a:r>
          <a:endParaRPr lang="id-ID" sz="2800" kern="1200" dirty="0">
            <a:latin typeface="Britannic Bold" pitchFamily="34" charset="0"/>
            <a:ea typeface="+mn-ea"/>
            <a:cs typeface="+mn-cs"/>
          </a:endParaRPr>
        </a:p>
      </dsp:txBody>
      <dsp:txXfrm rot="-5400000">
        <a:off x="1605403" y="179413"/>
        <a:ext cx="6466068" cy="1364990"/>
      </dsp:txXfrm>
    </dsp:sp>
    <dsp:sp modelId="{07E49F18-5B8D-43A1-95CC-52112F455D42}">
      <dsp:nvSpPr>
        <dsp:cNvPr id="0" name=""/>
        <dsp:cNvSpPr/>
      </dsp:nvSpPr>
      <dsp:spPr>
        <a:xfrm>
          <a:off x="75226" y="98366"/>
          <a:ext cx="1521116" cy="1608209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83820" rIns="167640" bIns="83820" numCol="1" spcCol="1270" anchor="ctr" anchorCtr="0">
          <a:noAutofit/>
        </a:bodyPr>
        <a:lstStyle/>
        <a:p>
          <a:pPr lvl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d-ID" sz="4400" b="0" kern="1200" dirty="0" smtClean="0">
              <a:latin typeface="Britannic Bold" pitchFamily="34" charset="0"/>
              <a:ea typeface="+mn-ea"/>
              <a:cs typeface="+mn-cs"/>
            </a:rPr>
            <a:t>I</a:t>
          </a:r>
          <a:endParaRPr lang="id-ID" sz="4400" b="0" kern="1200" dirty="0">
            <a:latin typeface="Britannic Bold" pitchFamily="34" charset="0"/>
            <a:ea typeface="+mn-ea"/>
            <a:cs typeface="+mn-cs"/>
          </a:endParaRPr>
        </a:p>
      </dsp:txBody>
      <dsp:txXfrm>
        <a:off x="149481" y="172621"/>
        <a:ext cx="1372606" cy="1459699"/>
      </dsp:txXfrm>
    </dsp:sp>
    <dsp:sp modelId="{7F9CBB70-0E10-4565-8D7F-2646B27BC74E}">
      <dsp:nvSpPr>
        <dsp:cNvPr id="0" name=""/>
        <dsp:cNvSpPr/>
      </dsp:nvSpPr>
      <dsp:spPr>
        <a:xfrm rot="5400000">
          <a:off x="4064490" y="-726388"/>
          <a:ext cx="1557301" cy="6595583"/>
        </a:xfrm>
        <a:prstGeom prst="round2SameRect">
          <a:avLst/>
        </a:prstGeom>
        <a:solidFill>
          <a:schemeClr val="accent5">
            <a:tint val="40000"/>
            <a:alpha val="90000"/>
            <a:hueOff val="-3695877"/>
            <a:satOff val="-6408"/>
            <a:lumOff val="-644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3695877"/>
              <a:satOff val="-6408"/>
              <a:lumOff val="-64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68288" lvl="1" indent="-26670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kumimoji="0" lang="en-US" altLang="id-ID" sz="280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uLnTx/>
              <a:uFillTx/>
              <a:latin typeface="Britannic Bold" pitchFamily="34" charset="0"/>
            </a:rPr>
            <a:t>RKA-KL DALAM RUU APBNP</a:t>
          </a:r>
          <a:r>
            <a:rPr kumimoji="0" lang="id-ID" altLang="id-ID" sz="280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uLnTx/>
              <a:uFillTx/>
              <a:latin typeface="Britannic Bold" pitchFamily="34" charset="0"/>
            </a:rPr>
            <a:t> </a:t>
          </a:r>
          <a:r>
            <a:rPr kumimoji="0" lang="id-ID" altLang="id-ID" sz="280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uLnTx/>
              <a:uFillTx/>
              <a:latin typeface="Britannic Bold" pitchFamily="34" charset="0"/>
              <a:ea typeface="Adobe Hebrew"/>
              <a:cs typeface="Adobe Hebrew"/>
            </a:rPr>
            <a:t>2016</a:t>
          </a:r>
          <a:r>
            <a:rPr kumimoji="0" lang="en-US" altLang="id-ID" sz="280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uLnTx/>
              <a:uFillTx/>
              <a:latin typeface="Britannic Bold" pitchFamily="34" charset="0"/>
              <a:ea typeface="Adobe Hebrew"/>
              <a:cs typeface="Adobe Hebrew"/>
            </a:rPr>
            <a:t> </a:t>
          </a:r>
          <a:endParaRPr lang="id-ID" sz="2800" b="0" kern="1200" dirty="0">
            <a:solidFill>
              <a:schemeClr val="tx1"/>
            </a:solidFill>
            <a:latin typeface="Britannic Bold" pitchFamily="34" charset="0"/>
            <a:ea typeface="+mn-ea"/>
            <a:cs typeface="+mn-cs"/>
          </a:endParaRPr>
        </a:p>
      </dsp:txBody>
      <dsp:txXfrm rot="-5400000">
        <a:off x="1545350" y="1868773"/>
        <a:ext cx="6519562" cy="1405259"/>
      </dsp:txXfrm>
    </dsp:sp>
    <dsp:sp modelId="{F1F7526D-D17F-49C7-AB7C-2A857E4BFCF4}">
      <dsp:nvSpPr>
        <dsp:cNvPr id="0" name=""/>
        <dsp:cNvSpPr/>
      </dsp:nvSpPr>
      <dsp:spPr>
        <a:xfrm>
          <a:off x="84285" y="1747901"/>
          <a:ext cx="1461063" cy="1647003"/>
        </a:xfrm>
        <a:prstGeom prst="roundRect">
          <a:avLst/>
        </a:prstGeom>
        <a:solidFill>
          <a:schemeClr val="accent5">
            <a:hueOff val="-3676673"/>
            <a:satOff val="-5114"/>
            <a:lumOff val="-196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83820" rIns="167640" bIns="83820" numCol="1" spcCol="1270" anchor="ctr" anchorCtr="0">
          <a:noAutofit/>
        </a:bodyPr>
        <a:lstStyle/>
        <a:p>
          <a:pPr lvl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d-ID" sz="4400" b="0" kern="1200" smtClean="0">
              <a:latin typeface="Britannic Bold" pitchFamily="34" charset="0"/>
              <a:ea typeface="+mn-ea"/>
              <a:cs typeface="+mn-cs"/>
            </a:rPr>
            <a:t>II</a:t>
          </a:r>
          <a:endParaRPr lang="id-ID" sz="4400" b="0" kern="1200" dirty="0">
            <a:latin typeface="Britannic Bold" pitchFamily="34" charset="0"/>
            <a:ea typeface="+mn-ea"/>
            <a:cs typeface="+mn-cs"/>
          </a:endParaRPr>
        </a:p>
      </dsp:txBody>
      <dsp:txXfrm>
        <a:off x="155608" y="1819224"/>
        <a:ext cx="1318417" cy="1504357"/>
      </dsp:txXfrm>
    </dsp:sp>
    <dsp:sp modelId="{47149B42-39F8-4AB3-B182-EDF3BD522B9C}">
      <dsp:nvSpPr>
        <dsp:cNvPr id="0" name=""/>
        <dsp:cNvSpPr/>
      </dsp:nvSpPr>
      <dsp:spPr>
        <a:xfrm rot="5400000">
          <a:off x="4064490" y="1056732"/>
          <a:ext cx="1557301" cy="6595583"/>
        </a:xfrm>
        <a:prstGeom prst="round2SameRect">
          <a:avLst/>
        </a:prstGeom>
        <a:solidFill>
          <a:schemeClr val="accent5">
            <a:tint val="40000"/>
            <a:alpha val="90000"/>
            <a:hueOff val="-7391754"/>
            <a:satOff val="-12816"/>
            <a:lumOff val="-1289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7391754"/>
              <a:satOff val="-12816"/>
              <a:lumOff val="-128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kumimoji="0" lang="en-US" altLang="id-ID" sz="280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uLnTx/>
              <a:uFillTx/>
              <a:latin typeface="Britannic Bold" pitchFamily="34" charset="0"/>
              <a:ea typeface="Adobe Hebrew"/>
              <a:cs typeface="Adobe Hebrew"/>
            </a:rPr>
            <a:t>PERSIAPAN RAMADHAN DAN IDUL FITRI</a:t>
          </a:r>
          <a:endParaRPr lang="id-ID" sz="2800" b="0" kern="1200" dirty="0">
            <a:solidFill>
              <a:schemeClr val="tx1"/>
            </a:solidFill>
            <a:latin typeface="Britannic Bold" pitchFamily="34" charset="0"/>
            <a:ea typeface="+mn-ea"/>
            <a:cs typeface="+mn-cs"/>
          </a:endParaRPr>
        </a:p>
      </dsp:txBody>
      <dsp:txXfrm rot="-5400000">
        <a:off x="1545350" y="3651894"/>
        <a:ext cx="6519562" cy="1405259"/>
      </dsp:txXfrm>
    </dsp:sp>
    <dsp:sp modelId="{338DEAD3-2252-4273-B2E2-CFDB90C09B5F}">
      <dsp:nvSpPr>
        <dsp:cNvPr id="0" name=""/>
        <dsp:cNvSpPr/>
      </dsp:nvSpPr>
      <dsp:spPr>
        <a:xfrm>
          <a:off x="84285" y="3531022"/>
          <a:ext cx="1461063" cy="1647003"/>
        </a:xfrm>
        <a:prstGeom prst="roundRect">
          <a:avLst/>
        </a:prstGeom>
        <a:solidFill>
          <a:schemeClr val="accent5">
            <a:hueOff val="-7353345"/>
            <a:satOff val="-10228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83820" rIns="167640" bIns="83820" numCol="1" spcCol="1270" anchor="ctr" anchorCtr="0">
          <a:noAutofit/>
        </a:bodyPr>
        <a:lstStyle/>
        <a:p>
          <a:pPr lvl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d-ID" sz="4400" b="0" kern="1200" dirty="0" smtClean="0">
              <a:latin typeface="Britannic Bold" pitchFamily="34" charset="0"/>
              <a:ea typeface="+mn-ea"/>
              <a:cs typeface="+mn-cs"/>
            </a:rPr>
            <a:t>III</a:t>
          </a:r>
          <a:endParaRPr lang="id-ID" sz="4400" b="0" kern="1200" dirty="0">
            <a:latin typeface="Britannic Bold" pitchFamily="34" charset="0"/>
            <a:ea typeface="+mn-ea"/>
            <a:cs typeface="+mn-cs"/>
          </a:endParaRPr>
        </a:p>
      </dsp:txBody>
      <dsp:txXfrm>
        <a:off x="155608" y="3602345"/>
        <a:ext cx="1318417" cy="150435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3" y="2"/>
            <a:ext cx="2954337" cy="498475"/>
          </a:xfrm>
          <a:prstGeom prst="rect">
            <a:avLst/>
          </a:prstGeom>
        </p:spPr>
        <p:txBody>
          <a:bodyPr vert="horz" lIns="91908" tIns="45954" rIns="91908" bIns="45954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9214" y="2"/>
            <a:ext cx="2954336" cy="498475"/>
          </a:xfrm>
          <a:prstGeom prst="rect">
            <a:avLst/>
          </a:prstGeom>
        </p:spPr>
        <p:txBody>
          <a:bodyPr vert="horz" lIns="91908" tIns="45954" rIns="91908" bIns="45954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61A98A4C-76E7-45BB-AD8F-BA43BC716295}" type="datetimeFigureOut">
              <a:rPr lang="id-ID"/>
              <a:pPr>
                <a:defRPr/>
              </a:pPr>
              <a:t>07/06/2016</a:t>
            </a:fld>
            <a:endParaRPr lang="id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3" y="9445626"/>
            <a:ext cx="2954337" cy="498475"/>
          </a:xfrm>
          <a:prstGeom prst="rect">
            <a:avLst/>
          </a:prstGeom>
        </p:spPr>
        <p:txBody>
          <a:bodyPr vert="horz" lIns="91908" tIns="45954" rIns="91908" bIns="45954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id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9214" y="9445626"/>
            <a:ext cx="2954336" cy="498475"/>
          </a:xfrm>
          <a:prstGeom prst="rect">
            <a:avLst/>
          </a:prstGeom>
        </p:spPr>
        <p:txBody>
          <a:bodyPr vert="horz" wrap="square" lIns="91908" tIns="45954" rIns="91908" bIns="45954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CA4F7DC5-D918-42D3-A0AF-B2CC8D7F6D0F}" type="slidenum">
              <a:rPr lang="id-ID"/>
              <a:pPr>
                <a:defRPr/>
              </a:pPr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07855987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52750" cy="496889"/>
          </a:xfrm>
          <a:prstGeom prst="rect">
            <a:avLst/>
          </a:prstGeom>
        </p:spPr>
        <p:txBody>
          <a:bodyPr vert="horz" lIns="92718" tIns="46359" rIns="92718" bIns="46359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60802" y="0"/>
            <a:ext cx="2952750" cy="496889"/>
          </a:xfrm>
          <a:prstGeom prst="rect">
            <a:avLst/>
          </a:prstGeom>
        </p:spPr>
        <p:txBody>
          <a:bodyPr vert="horz" lIns="92718" tIns="46359" rIns="92718" bIns="46359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2C9278ED-28B1-4538-8AA7-F983A7B4A291}" type="datetimeFigureOut">
              <a:rPr lang="id-ID"/>
              <a:pPr>
                <a:defRPr/>
              </a:pPr>
              <a:t>07/06/2016</a:t>
            </a:fld>
            <a:endParaRPr lang="id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22338" y="744538"/>
            <a:ext cx="4970462" cy="37290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718" tIns="46359" rIns="92718" bIns="46359" rtlCol="0" anchor="ctr"/>
          <a:lstStyle/>
          <a:p>
            <a:pPr lvl="0"/>
            <a:endParaRPr lang="id-ID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1039" y="4722815"/>
            <a:ext cx="5453062" cy="4475161"/>
          </a:xfrm>
          <a:prstGeom prst="rect">
            <a:avLst/>
          </a:prstGeom>
        </p:spPr>
        <p:txBody>
          <a:bodyPr vert="horz" lIns="92718" tIns="46359" rIns="92718" bIns="46359" rtlCol="0"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id-ID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9445626"/>
            <a:ext cx="2952750" cy="496889"/>
          </a:xfrm>
          <a:prstGeom prst="rect">
            <a:avLst/>
          </a:prstGeom>
        </p:spPr>
        <p:txBody>
          <a:bodyPr vert="horz" lIns="92718" tIns="46359" rIns="92718" bIns="46359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60802" y="9445626"/>
            <a:ext cx="2952750" cy="496889"/>
          </a:xfrm>
          <a:prstGeom prst="rect">
            <a:avLst/>
          </a:prstGeom>
        </p:spPr>
        <p:txBody>
          <a:bodyPr vert="horz" wrap="square" lIns="92718" tIns="46359" rIns="92718" bIns="46359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D8CD1B19-9A8F-440F-B756-8E5E6391F514}" type="slidenum">
              <a:rPr lang="id-ID"/>
              <a:pPr>
                <a:defRPr/>
              </a:pPr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04372832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55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id-ID" altLang="id-ID" smtClean="0"/>
          </a:p>
        </p:txBody>
      </p:sp>
      <p:sp>
        <p:nvSpPr>
          <p:cNvPr id="2355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790" indent="-285689">
              <a:defRPr>
                <a:solidFill>
                  <a:schemeClr val="tx1"/>
                </a:solidFill>
                <a:latin typeface="Arial" charset="0"/>
              </a:defRPr>
            </a:lvl2pPr>
            <a:lvl3pPr marL="1142754" indent="-228550">
              <a:defRPr>
                <a:solidFill>
                  <a:schemeClr val="tx1"/>
                </a:solidFill>
                <a:latin typeface="Arial" charset="0"/>
              </a:defRPr>
            </a:lvl3pPr>
            <a:lvl4pPr marL="1599856" indent="-228550">
              <a:defRPr>
                <a:solidFill>
                  <a:schemeClr val="tx1"/>
                </a:solidFill>
                <a:latin typeface="Arial" charset="0"/>
              </a:defRPr>
            </a:lvl4pPr>
            <a:lvl5pPr marL="2056957" indent="-228550">
              <a:defRPr>
                <a:solidFill>
                  <a:schemeClr val="tx1"/>
                </a:solidFill>
                <a:latin typeface="Arial" charset="0"/>
              </a:defRPr>
            </a:lvl5pPr>
            <a:lvl6pPr marL="2514059" indent="-2285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160" indent="-2285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8262" indent="-2285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5364" indent="-2285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973CE0FD-2010-4AAB-9EBE-60FE9DDF78E6}" type="slidenum">
              <a:rPr lang="id-ID" altLang="id-ID">
                <a:solidFill>
                  <a:srgbClr val="000000"/>
                </a:solidFill>
                <a:latin typeface="Calibri" pitchFamily="34" charset="0"/>
                <a:cs typeface="Arial" charset="0"/>
              </a:rPr>
              <a:pPr/>
              <a:t>4</a:t>
            </a:fld>
            <a:endParaRPr lang="id-ID" altLang="id-ID">
              <a:solidFill>
                <a:srgbClr val="000000"/>
              </a:solidFill>
              <a:latin typeface="Calibri" pitchFamily="34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39892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560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id-ID" smtClean="0"/>
          </a:p>
        </p:txBody>
      </p:sp>
      <p:sp>
        <p:nvSpPr>
          <p:cNvPr id="2560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790" indent="-285689">
              <a:defRPr>
                <a:solidFill>
                  <a:schemeClr val="tx1"/>
                </a:solidFill>
                <a:latin typeface="Arial" charset="0"/>
              </a:defRPr>
            </a:lvl2pPr>
            <a:lvl3pPr marL="1142754" indent="-228550">
              <a:defRPr>
                <a:solidFill>
                  <a:schemeClr val="tx1"/>
                </a:solidFill>
                <a:latin typeface="Arial" charset="0"/>
              </a:defRPr>
            </a:lvl3pPr>
            <a:lvl4pPr marL="1599856" indent="-228550">
              <a:defRPr>
                <a:solidFill>
                  <a:schemeClr val="tx1"/>
                </a:solidFill>
                <a:latin typeface="Arial" charset="0"/>
              </a:defRPr>
            </a:lvl4pPr>
            <a:lvl5pPr marL="2056957" indent="-228550">
              <a:defRPr>
                <a:solidFill>
                  <a:schemeClr val="tx1"/>
                </a:solidFill>
                <a:latin typeface="Arial" charset="0"/>
              </a:defRPr>
            </a:lvl5pPr>
            <a:lvl6pPr marL="2514059" indent="-2285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160" indent="-2285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8262" indent="-2285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5364" indent="-2285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677295F5-30CC-4820-A882-71036C68E72C}" type="slidenum">
              <a:rPr lang="id-ID" altLang="id-ID">
                <a:latin typeface="Calibri" pitchFamily="34" charset="0"/>
              </a:rPr>
              <a:pPr/>
              <a:t>5</a:t>
            </a:fld>
            <a:endParaRPr lang="id-ID" altLang="id-ID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35149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8CD1B19-9A8F-440F-B756-8E5E6391F514}" type="slidenum">
              <a:rPr lang="id-ID" smtClean="0"/>
              <a:pPr>
                <a:defRPr/>
              </a:pPr>
              <a:t>22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4208119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8CD1B19-9A8F-440F-B756-8E5E6391F514}" type="slidenum">
              <a:rPr lang="id-ID" smtClean="0">
                <a:solidFill>
                  <a:prstClr val="black"/>
                </a:solidFill>
              </a:rPr>
              <a:pPr>
                <a:defRPr/>
              </a:pPr>
              <a:t>23</a:t>
            </a:fld>
            <a:endParaRPr lang="id-ID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23487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560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id-ID" smtClean="0"/>
          </a:p>
        </p:txBody>
      </p:sp>
      <p:sp>
        <p:nvSpPr>
          <p:cNvPr id="2560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895" indent="-285729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2915" indent="-228583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081" indent="-228583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248" indent="-228583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414" indent="-22858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580" indent="-22858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8746" indent="-22858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5912" indent="-22858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B2D13A3D-1C98-4E91-BCD6-4EE8FEF466BD}" type="slidenum">
              <a:rPr lang="id-ID">
                <a:solidFill>
                  <a:prstClr val="black"/>
                </a:solidFill>
                <a:latin typeface="Calibri" panose="020F0502020204030204" pitchFamily="34" charset="0"/>
              </a:rPr>
              <a:pPr/>
              <a:t>24</a:t>
            </a:fld>
            <a:endParaRPr lang="id-ID">
              <a:solidFill>
                <a:prstClr val="black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99084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8CD1B19-9A8F-440F-B756-8E5E6391F514}" type="slidenum">
              <a:rPr lang="id-ID" smtClean="0"/>
              <a:pPr>
                <a:defRPr/>
              </a:pPr>
              <a:t>28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1475653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6.png"/><Relationship Id="rId4" Type="http://schemas.openxmlformats.org/officeDocument/2006/relationships/image" Target="../media/image11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6.png"/><Relationship Id="rId4" Type="http://schemas.openxmlformats.org/officeDocument/2006/relationships/image" Target="../media/image11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6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5" descr="D:\Template Powerpoint\powerpoint bps depan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4319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itle 15"/>
          <p:cNvSpPr>
            <a:spLocks noGrp="1"/>
          </p:cNvSpPr>
          <p:nvPr>
            <p:ph type="title"/>
          </p:nvPr>
        </p:nvSpPr>
        <p:spPr>
          <a:xfrm>
            <a:off x="457200" y="2564904"/>
            <a:ext cx="8229600" cy="1143000"/>
          </a:xfrm>
        </p:spPr>
        <p:txBody>
          <a:bodyPr/>
          <a:lstStyle>
            <a:lvl1pPr>
              <a:defRPr sz="4062" b="1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85723"/>
      </p:ext>
    </p:extLst>
  </p:cSld>
  <p:clrMapOvr>
    <a:masterClrMapping/>
  </p:clrMapOvr>
  <p:transition spd="slow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381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7046913" y="6570663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100" b="1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9C8E95C3-9CC8-42C2-A144-CD6C7BC9B31A}" type="slidenum">
              <a:rPr lang="id-ID"/>
              <a:pPr>
                <a:defRPr/>
              </a:pPr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293487745"/>
      </p:ext>
    </p:extLst>
  </p:cSld>
  <p:clrMapOvr>
    <a:masterClrMapping/>
  </p:clrMapOvr>
  <p:transition spd="slow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 preferRelativeResize="0">
            <a:picLocks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4925" y="-22225"/>
            <a:ext cx="9190038" cy="4700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" descr="D:\Template Powerpoint\logo bps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188913"/>
            <a:ext cx="742950" cy="566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3" descr="D:\Template Powerpoint\logo bps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775" y="188913"/>
            <a:ext cx="2116138" cy="566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8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0725" y="0"/>
            <a:ext cx="2319338" cy="1073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itle 15"/>
          <p:cNvSpPr>
            <a:spLocks noGrp="1"/>
          </p:cNvSpPr>
          <p:nvPr>
            <p:ph type="title"/>
          </p:nvPr>
        </p:nvSpPr>
        <p:spPr>
          <a:xfrm>
            <a:off x="457200" y="2564904"/>
            <a:ext cx="8229600" cy="1143000"/>
          </a:xfrm>
        </p:spPr>
        <p:txBody>
          <a:bodyPr/>
          <a:lstStyle>
            <a:lvl1pPr>
              <a:defRPr sz="4062" b="1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0" y="4690824"/>
            <a:ext cx="2286000" cy="2167176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lvl="0"/>
            <a:endParaRPr lang="en-US" noProof="0" dirty="0"/>
          </a:p>
        </p:txBody>
      </p:sp>
      <p:sp>
        <p:nvSpPr>
          <p:cNvPr id="15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2313108" y="4690824"/>
            <a:ext cx="2286000" cy="2167176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lvl="0"/>
            <a:endParaRPr lang="en-US" noProof="0" dirty="0"/>
          </a:p>
        </p:txBody>
      </p:sp>
      <p:sp>
        <p:nvSpPr>
          <p:cNvPr id="16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625790" y="4686834"/>
            <a:ext cx="2286000" cy="2171166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lvl="0"/>
            <a:endParaRPr lang="en-US" noProof="0" dirty="0"/>
          </a:p>
        </p:txBody>
      </p:sp>
      <p:sp>
        <p:nvSpPr>
          <p:cNvPr id="17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6935437" y="4690824"/>
            <a:ext cx="2208573" cy="2167176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60862639"/>
      </p:ext>
    </p:extLst>
  </p:cSld>
  <p:clrMapOvr>
    <a:masterClrMapping/>
  </p:clrMapOvr>
  <p:transition spd="slow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5" descr="D:\Template Powerpoint\powerpoint bps depan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113" y="2781300"/>
            <a:ext cx="3932237" cy="3624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6" descr="D:\Template Powerpoint\powerpoint bps depan.jpg"/>
          <p:cNvPicPr preferRelativeResize="0">
            <a:picLocks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113" y="6403975"/>
            <a:ext cx="3932237" cy="5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itle 18"/>
          <p:cNvSpPr>
            <a:spLocks noGrp="1"/>
          </p:cNvSpPr>
          <p:nvPr>
            <p:ph type="title"/>
          </p:nvPr>
        </p:nvSpPr>
        <p:spPr>
          <a:xfrm>
            <a:off x="651665" y="3080866"/>
            <a:ext cx="3445212" cy="3054963"/>
          </a:xfrm>
        </p:spPr>
        <p:txBody>
          <a:bodyPr/>
          <a:lstStyle>
            <a:lvl1pPr>
              <a:defRPr sz="4985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6" name="Text Placeholder 23"/>
          <p:cNvSpPr>
            <a:spLocks noGrp="1"/>
          </p:cNvSpPr>
          <p:nvPr>
            <p:ph type="body" sz="quarter" idx="19"/>
          </p:nvPr>
        </p:nvSpPr>
        <p:spPr>
          <a:xfrm>
            <a:off x="4788024" y="2780936"/>
            <a:ext cx="4023360" cy="3677769"/>
          </a:xfrm>
          <a:solidFill>
            <a:schemeClr val="accent5">
              <a:lumMod val="20000"/>
              <a:lumOff val="80000"/>
            </a:schemeClr>
          </a:solidFill>
        </p:spPr>
        <p:txBody>
          <a:bodyPr tIns="182880" anchor="ctr">
            <a:noAutofit/>
          </a:bodyPr>
          <a:lstStyle>
            <a:lvl1pPr marL="316531" indent="-316531" algn="l">
              <a:lnSpc>
                <a:spcPct val="100000"/>
              </a:lnSpc>
              <a:spcBef>
                <a:spcPts val="0"/>
              </a:spcBef>
              <a:spcAft>
                <a:spcPts val="1108"/>
              </a:spcAft>
              <a:buFont typeface="Wingdings" pitchFamily="2" charset="2"/>
              <a:buChar char="q"/>
              <a:defRPr sz="1846">
                <a:solidFill>
                  <a:sysClr val="windowText" lastClr="000000"/>
                </a:solidFill>
              </a:defRPr>
            </a:lvl1pPr>
            <a:lvl2pPr marL="422041" indent="0">
              <a:buNone/>
              <a:defRPr/>
            </a:lvl2pPr>
            <a:lvl3pPr marL="844083" indent="0">
              <a:buNone/>
              <a:defRPr/>
            </a:lvl3pPr>
            <a:lvl4pPr marL="1266124" indent="0">
              <a:buNone/>
              <a:defRPr/>
            </a:lvl4pPr>
            <a:lvl5pPr marL="1688165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15" name="Picture Placeholder 37"/>
          <p:cNvSpPr>
            <a:spLocks noGrp="1"/>
          </p:cNvSpPr>
          <p:nvPr>
            <p:ph type="pic" sz="quarter" idx="20"/>
          </p:nvPr>
        </p:nvSpPr>
        <p:spPr>
          <a:xfrm>
            <a:off x="-10634" y="412461"/>
            <a:ext cx="2286000" cy="1917576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6" name="Picture Placeholder 37"/>
          <p:cNvSpPr>
            <a:spLocks noGrp="1"/>
          </p:cNvSpPr>
          <p:nvPr>
            <p:ph type="pic" sz="quarter" idx="21"/>
          </p:nvPr>
        </p:nvSpPr>
        <p:spPr>
          <a:xfrm>
            <a:off x="2275367" y="412461"/>
            <a:ext cx="2286000" cy="1917576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7" name="Picture Placeholder 37"/>
          <p:cNvSpPr>
            <a:spLocks noGrp="1"/>
          </p:cNvSpPr>
          <p:nvPr>
            <p:ph type="pic" sz="quarter" idx="22"/>
          </p:nvPr>
        </p:nvSpPr>
        <p:spPr>
          <a:xfrm>
            <a:off x="4576945" y="412461"/>
            <a:ext cx="2286000" cy="1917576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8" name="Picture Placeholder 37"/>
          <p:cNvSpPr>
            <a:spLocks noGrp="1"/>
          </p:cNvSpPr>
          <p:nvPr>
            <p:ph type="pic" sz="quarter" idx="23"/>
          </p:nvPr>
        </p:nvSpPr>
        <p:spPr>
          <a:xfrm>
            <a:off x="6873246" y="417970"/>
            <a:ext cx="2286000" cy="1917576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24"/>
          </p:nvPr>
        </p:nvSpPr>
        <p:spPr>
          <a:xfrm>
            <a:off x="7046913" y="6570663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100" b="1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4CCEE5E9-8EC9-4047-961A-9411229BDDCD}" type="slidenum">
              <a:rPr lang="id-ID"/>
              <a:pPr>
                <a:defRPr/>
              </a:pPr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618900120"/>
      </p:ext>
    </p:extLst>
  </p:cSld>
  <p:clrMapOvr>
    <a:masterClrMapping/>
  </p:clrMapOvr>
  <p:transition spd="slow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D:\Template Powerpoint\background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898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3" descr="D:\Template Powerpoint\logo bps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300" y="165100"/>
            <a:ext cx="741363" cy="566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 descr="D:\Template Powerpoint\logo bps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850" y="188913"/>
            <a:ext cx="2117725" cy="566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4" descr="D:\Template Powerpoint\pelopor data statistik.png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4425" y="-3175"/>
            <a:ext cx="1679575" cy="850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Content Placeholder 12"/>
          <p:cNvSpPr>
            <a:spLocks noGrp="1"/>
          </p:cNvSpPr>
          <p:nvPr>
            <p:ph sz="quarter" idx="13"/>
          </p:nvPr>
        </p:nvSpPr>
        <p:spPr>
          <a:xfrm>
            <a:off x="468313" y="1916832"/>
            <a:ext cx="8280400" cy="4248150"/>
          </a:xfrm>
          <a:prstGeom prst="rect">
            <a:avLst/>
          </a:prstGeom>
        </p:spPr>
        <p:txBody>
          <a:bodyPr/>
          <a:lstStyle>
            <a:lvl1pPr>
              <a:defRPr sz="2585"/>
            </a:lvl1pPr>
            <a:lvl2pPr>
              <a:defRPr sz="2215"/>
            </a:lvl2pPr>
            <a:lvl3pPr>
              <a:defRPr sz="1846"/>
            </a:lvl3pPr>
            <a:lvl4pPr>
              <a:defRPr sz="1662"/>
            </a:lvl4pPr>
            <a:lvl5pPr>
              <a:defRPr sz="1662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467546" y="1052736"/>
            <a:ext cx="8280920" cy="566738"/>
          </a:xfrm>
          <a:prstGeom prst="rect">
            <a:avLst/>
          </a:prstGeom>
        </p:spPr>
        <p:txBody>
          <a:bodyPr/>
          <a:lstStyle>
            <a:lvl1pPr algn="ctr">
              <a:defRPr sz="3323" b="1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4"/>
          </p:nvPr>
        </p:nvSpPr>
        <p:spPr>
          <a:xfrm>
            <a:off x="7046913" y="6570663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100" b="1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D36DAFDD-6108-430C-9B11-0A3EBB90A428}" type="slidenum">
              <a:rPr lang="id-ID"/>
              <a:pPr>
                <a:defRPr/>
              </a:pPr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137077709"/>
      </p:ext>
    </p:extLst>
  </p:cSld>
  <p:clrMapOvr>
    <a:masterClrMapping/>
  </p:clrMapOvr>
  <p:transition spd="slow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D:\Template Powerpoint\background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898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3" descr="D:\Template Powerpoint\logo bps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300" y="165100"/>
            <a:ext cx="741363" cy="566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 descr="D:\Template Powerpoint\pelopor data statistik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4425" y="3175"/>
            <a:ext cx="1679575" cy="850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Content Placeholder 12"/>
          <p:cNvSpPr>
            <a:spLocks noGrp="1"/>
          </p:cNvSpPr>
          <p:nvPr>
            <p:ph sz="quarter" idx="13"/>
          </p:nvPr>
        </p:nvSpPr>
        <p:spPr>
          <a:xfrm>
            <a:off x="468313" y="1916832"/>
            <a:ext cx="8280400" cy="4248150"/>
          </a:xfrm>
          <a:prstGeom prst="rect">
            <a:avLst/>
          </a:prstGeom>
        </p:spPr>
        <p:txBody>
          <a:bodyPr/>
          <a:lstStyle>
            <a:lvl1pPr>
              <a:defRPr sz="2585"/>
            </a:lvl1pPr>
            <a:lvl2pPr>
              <a:defRPr sz="2215"/>
            </a:lvl2pPr>
            <a:lvl3pPr>
              <a:defRPr sz="1846"/>
            </a:lvl3pPr>
            <a:lvl4pPr>
              <a:defRPr sz="1662"/>
            </a:lvl4pPr>
            <a:lvl5pPr>
              <a:defRPr sz="1662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Title 13"/>
          <p:cNvSpPr>
            <a:spLocks noGrp="1"/>
          </p:cNvSpPr>
          <p:nvPr>
            <p:ph type="title"/>
          </p:nvPr>
        </p:nvSpPr>
        <p:spPr>
          <a:xfrm>
            <a:off x="467546" y="1052736"/>
            <a:ext cx="8280920" cy="566738"/>
          </a:xfrm>
          <a:prstGeom prst="rect">
            <a:avLst/>
          </a:prstGeom>
        </p:spPr>
        <p:txBody>
          <a:bodyPr/>
          <a:lstStyle>
            <a:lvl1pPr algn="ctr">
              <a:defRPr sz="3323" b="1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4"/>
          </p:nvPr>
        </p:nvSpPr>
        <p:spPr>
          <a:xfrm>
            <a:off x="7046913" y="6570663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100" b="1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5521B2AB-C1DF-4CEE-A48C-EB6C41EBCD46}" type="slidenum">
              <a:rPr lang="id-ID"/>
              <a:pPr>
                <a:defRPr/>
              </a:pPr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057287244"/>
      </p:ext>
    </p:extLst>
  </p:cSld>
  <p:clrMapOvr>
    <a:masterClrMapping/>
  </p:clrMapOvr>
  <p:transition spd="slow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D:\Template Powerpoint\background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898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" descr="D:\Template Powerpoint\logo bps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300" y="165100"/>
            <a:ext cx="741363" cy="566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Content Placeholder 12"/>
          <p:cNvSpPr>
            <a:spLocks noGrp="1"/>
          </p:cNvSpPr>
          <p:nvPr>
            <p:ph sz="quarter" idx="13"/>
          </p:nvPr>
        </p:nvSpPr>
        <p:spPr>
          <a:xfrm>
            <a:off x="468313" y="1052736"/>
            <a:ext cx="8280400" cy="5112246"/>
          </a:xfrm>
          <a:prstGeom prst="rect">
            <a:avLst/>
          </a:prstGeom>
        </p:spPr>
        <p:txBody>
          <a:bodyPr/>
          <a:lstStyle>
            <a:lvl1pPr>
              <a:defRPr sz="2585"/>
            </a:lvl1pPr>
            <a:lvl2pPr>
              <a:defRPr sz="2215"/>
            </a:lvl2pPr>
            <a:lvl3pPr>
              <a:defRPr sz="1846"/>
            </a:lvl3pPr>
            <a:lvl4pPr>
              <a:defRPr sz="1662"/>
            </a:lvl4pPr>
            <a:lvl5pPr>
              <a:defRPr sz="1662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itle 13"/>
          <p:cNvSpPr>
            <a:spLocks noGrp="1"/>
          </p:cNvSpPr>
          <p:nvPr>
            <p:ph type="title"/>
          </p:nvPr>
        </p:nvSpPr>
        <p:spPr>
          <a:xfrm>
            <a:off x="1115616" y="127257"/>
            <a:ext cx="7920880" cy="566738"/>
          </a:xfrm>
          <a:prstGeom prst="rect">
            <a:avLst/>
          </a:prstGeom>
        </p:spPr>
        <p:txBody>
          <a:bodyPr/>
          <a:lstStyle>
            <a:lvl1pPr algn="l">
              <a:defRPr sz="3323" b="1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4"/>
          </p:nvPr>
        </p:nvSpPr>
        <p:spPr>
          <a:xfrm>
            <a:off x="7046913" y="6570663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100" b="1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D9E60BBF-C14A-4D68-A76C-C909247FB28E}" type="slidenum">
              <a:rPr lang="id-ID"/>
              <a:pPr>
                <a:defRPr/>
              </a:pPr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099917261"/>
      </p:ext>
    </p:extLst>
  </p:cSld>
  <p:clrMapOvr>
    <a:masterClrMapping/>
  </p:clrMapOvr>
  <p:transition spd="slow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7046913" y="6570663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100" b="1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D1F33DA0-79A9-4A55-A764-2F1DA3958CEA}" type="slidenum">
              <a:rPr lang="id-ID"/>
              <a:pPr>
                <a:defRPr/>
              </a:pPr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76306011"/>
      </p:ext>
    </p:extLst>
  </p:cSld>
  <p:clrMapOvr>
    <a:masterClrMapping/>
  </p:clrMapOvr>
  <p:transition spd="slow"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215" b="1"/>
            </a:lvl1pPr>
            <a:lvl2pPr marL="422041" indent="0">
              <a:buNone/>
              <a:defRPr sz="1846" b="1"/>
            </a:lvl2pPr>
            <a:lvl3pPr marL="844083" indent="0">
              <a:buNone/>
              <a:defRPr sz="1662" b="1"/>
            </a:lvl3pPr>
            <a:lvl4pPr marL="1266124" indent="0">
              <a:buNone/>
              <a:defRPr sz="1477" b="1"/>
            </a:lvl4pPr>
            <a:lvl5pPr marL="1688165" indent="0">
              <a:buNone/>
              <a:defRPr sz="1477" b="1"/>
            </a:lvl5pPr>
            <a:lvl6pPr marL="2110207" indent="0">
              <a:buNone/>
              <a:defRPr sz="1477" b="1"/>
            </a:lvl6pPr>
            <a:lvl7pPr marL="2532248" indent="0">
              <a:buNone/>
              <a:defRPr sz="1477" b="1"/>
            </a:lvl7pPr>
            <a:lvl8pPr marL="2954289" indent="0">
              <a:buNone/>
              <a:defRPr sz="1477" b="1"/>
            </a:lvl8pPr>
            <a:lvl9pPr marL="3376331" indent="0">
              <a:buNone/>
              <a:defRPr sz="1477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215" b="1"/>
            </a:lvl1pPr>
            <a:lvl2pPr marL="422041" indent="0">
              <a:buNone/>
              <a:defRPr sz="1846" b="1"/>
            </a:lvl2pPr>
            <a:lvl3pPr marL="844083" indent="0">
              <a:buNone/>
              <a:defRPr sz="1662" b="1"/>
            </a:lvl3pPr>
            <a:lvl4pPr marL="1266124" indent="0">
              <a:buNone/>
              <a:defRPr sz="1477" b="1"/>
            </a:lvl4pPr>
            <a:lvl5pPr marL="1688165" indent="0">
              <a:buNone/>
              <a:defRPr sz="1477" b="1"/>
            </a:lvl5pPr>
            <a:lvl6pPr marL="2110207" indent="0">
              <a:buNone/>
              <a:defRPr sz="1477" b="1"/>
            </a:lvl6pPr>
            <a:lvl7pPr marL="2532248" indent="0">
              <a:buNone/>
              <a:defRPr sz="1477" b="1"/>
            </a:lvl7pPr>
            <a:lvl8pPr marL="2954289" indent="0">
              <a:buNone/>
              <a:defRPr sz="1477" b="1"/>
            </a:lvl8pPr>
            <a:lvl9pPr marL="3376331" indent="0">
              <a:buNone/>
              <a:defRPr sz="1477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361914" y="255590"/>
            <a:ext cx="7490538" cy="574671"/>
          </a:xfrm>
        </p:spPr>
        <p:txBody>
          <a:bodyPr/>
          <a:lstStyle>
            <a:lvl1pPr algn="r">
              <a:defRPr>
                <a:latin typeface="+mn-l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D89DA52-945A-4715-A6FF-93D344D7742D}" type="datetimeFigureOut">
              <a:rPr lang="en-US"/>
              <a:pPr>
                <a:defRPr/>
              </a:pPr>
              <a:t>6/7/2016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F3A62CA8-6E88-4063-A284-227B0C5C191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06559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5"/>
          <p:cNvPicPr preferRelativeResize="0">
            <a:picLocks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4925" y="-22225"/>
            <a:ext cx="9190038" cy="3883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6" descr="D:\Template Powerpoint\logo bps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188913"/>
            <a:ext cx="742950" cy="566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3" descr="D:\Template Powerpoint\logo bps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775" y="188913"/>
            <a:ext cx="2116138" cy="566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8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0725" y="0"/>
            <a:ext cx="2319338" cy="1073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itle 15"/>
          <p:cNvSpPr>
            <a:spLocks noGrp="1"/>
          </p:cNvSpPr>
          <p:nvPr>
            <p:ph type="title"/>
          </p:nvPr>
        </p:nvSpPr>
        <p:spPr>
          <a:xfrm>
            <a:off x="484495" y="1827925"/>
            <a:ext cx="8229600" cy="1143000"/>
          </a:xfrm>
        </p:spPr>
        <p:txBody>
          <a:bodyPr/>
          <a:lstStyle>
            <a:lvl1pPr>
              <a:defRPr sz="4062" b="1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794648"/>
      </p:ext>
    </p:extLst>
  </p:cSld>
  <p:clrMapOvr>
    <a:masterClrMapping/>
  </p:clrMapOvr>
  <p:transition spd="slow"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:\Template Powerpoint\powerpoint bps depan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"/>
            <a:ext cx="9144001" cy="4319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5"/>
          <p:cNvSpPr>
            <a:spLocks noGrp="1"/>
          </p:cNvSpPr>
          <p:nvPr>
            <p:ph type="title"/>
          </p:nvPr>
        </p:nvSpPr>
        <p:spPr>
          <a:xfrm>
            <a:off x="457200" y="2564904"/>
            <a:ext cx="8229600" cy="1143000"/>
          </a:xfrm>
        </p:spPr>
        <p:txBody>
          <a:bodyPr>
            <a:normAutofit/>
          </a:bodyPr>
          <a:lstStyle>
            <a:lvl1pPr>
              <a:defRPr sz="4062" b="1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497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5"/>
          <p:cNvPicPr preferRelativeResize="0">
            <a:picLocks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4925" y="-22225"/>
            <a:ext cx="9190038" cy="3883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6" descr="D:\Template Powerpoint\logo bps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252"/>
          <a:stretch>
            <a:fillRect/>
          </a:stretch>
        </p:blipFill>
        <p:spPr bwMode="auto">
          <a:xfrm>
            <a:off x="250825" y="188913"/>
            <a:ext cx="742950" cy="566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3" descr="D:\Template Powerpoint\logo bps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95"/>
          <a:stretch>
            <a:fillRect/>
          </a:stretch>
        </p:blipFill>
        <p:spPr bwMode="auto">
          <a:xfrm>
            <a:off x="993775" y="188913"/>
            <a:ext cx="2116138" cy="566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98" t="31273" r="35048" b="39412"/>
          <a:stretch>
            <a:fillRect/>
          </a:stretch>
        </p:blipFill>
        <p:spPr bwMode="auto">
          <a:xfrm>
            <a:off x="7070725" y="0"/>
            <a:ext cx="2319338" cy="1073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itle 15"/>
          <p:cNvSpPr>
            <a:spLocks noGrp="1"/>
          </p:cNvSpPr>
          <p:nvPr>
            <p:ph type="title"/>
          </p:nvPr>
        </p:nvSpPr>
        <p:spPr>
          <a:xfrm>
            <a:off x="484495" y="1827925"/>
            <a:ext cx="8229600" cy="1143000"/>
          </a:xfrm>
        </p:spPr>
        <p:txBody>
          <a:bodyPr/>
          <a:lstStyle>
            <a:lvl1pPr>
              <a:defRPr sz="4062" b="1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354536"/>
      </p:ext>
    </p:extLst>
  </p:cSld>
  <p:clrMapOvr>
    <a:masterClrMapping/>
  </p:clrMapOvr>
  <p:transition spd="slow"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/>
          <p:cNvPicPr preferRelativeResize="0">
            <a:picLocks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35380" y="-21708"/>
            <a:ext cx="9189720" cy="38827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" name="Title 15"/>
          <p:cNvSpPr>
            <a:spLocks noGrp="1"/>
          </p:cNvSpPr>
          <p:nvPr>
            <p:ph type="title"/>
          </p:nvPr>
        </p:nvSpPr>
        <p:spPr>
          <a:xfrm>
            <a:off x="484495" y="1827925"/>
            <a:ext cx="8229600" cy="1143000"/>
          </a:xfrm>
        </p:spPr>
        <p:txBody>
          <a:bodyPr>
            <a:normAutofit/>
          </a:bodyPr>
          <a:lstStyle>
            <a:lvl1pPr>
              <a:defRPr sz="4062" b="1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pic>
        <p:nvPicPr>
          <p:cNvPr id="8" name="Picture 3" descr="D:\Template Powerpoint\logo bps.png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252"/>
          <a:stretch/>
        </p:blipFill>
        <p:spPr bwMode="auto">
          <a:xfrm>
            <a:off x="251523" y="188640"/>
            <a:ext cx="741479" cy="566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" descr="D:\Template Powerpoint\logo bps.png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95"/>
          <a:stretch/>
        </p:blipFill>
        <p:spPr bwMode="auto">
          <a:xfrm>
            <a:off x="992999" y="188640"/>
            <a:ext cx="2116730" cy="566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97" t="31273" r="35048" b="39412"/>
          <a:stretch/>
        </p:blipFill>
        <p:spPr>
          <a:xfrm>
            <a:off x="7070764" y="0"/>
            <a:ext cx="2318657" cy="1073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343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/>
          <p:cNvPicPr preferRelativeResize="0">
            <a:picLocks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35380" y="-21708"/>
            <a:ext cx="9189720" cy="47000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" name="Title 15"/>
          <p:cNvSpPr>
            <a:spLocks noGrp="1"/>
          </p:cNvSpPr>
          <p:nvPr>
            <p:ph type="title"/>
          </p:nvPr>
        </p:nvSpPr>
        <p:spPr>
          <a:xfrm>
            <a:off x="457200" y="2564904"/>
            <a:ext cx="8229600" cy="1143000"/>
          </a:xfrm>
        </p:spPr>
        <p:txBody>
          <a:bodyPr>
            <a:normAutofit/>
          </a:bodyPr>
          <a:lstStyle>
            <a:lvl1pPr>
              <a:defRPr sz="4062" b="1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pic>
        <p:nvPicPr>
          <p:cNvPr id="8" name="Picture 3" descr="D:\Template Powerpoint\logo bps.png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252"/>
          <a:stretch/>
        </p:blipFill>
        <p:spPr bwMode="auto">
          <a:xfrm>
            <a:off x="251523" y="188640"/>
            <a:ext cx="741479" cy="566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" descr="D:\Template Powerpoint\logo bps.png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95"/>
          <a:stretch/>
        </p:blipFill>
        <p:spPr bwMode="auto">
          <a:xfrm>
            <a:off x="992999" y="188640"/>
            <a:ext cx="2116730" cy="566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97" t="31273" r="35048" b="39412"/>
          <a:stretch/>
        </p:blipFill>
        <p:spPr>
          <a:xfrm>
            <a:off x="7070764" y="0"/>
            <a:ext cx="2318657" cy="1073194"/>
          </a:xfrm>
          <a:prstGeom prst="rect">
            <a:avLst/>
          </a:prstGeom>
        </p:spPr>
      </p:pic>
      <p:sp>
        <p:nvSpPr>
          <p:cNvPr id="14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0" y="4690824"/>
            <a:ext cx="2286000" cy="2167176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5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2313108" y="4690824"/>
            <a:ext cx="2286000" cy="2167176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6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625790" y="4686834"/>
            <a:ext cx="2286000" cy="2171166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7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6935430" y="4690824"/>
            <a:ext cx="2208573" cy="2167176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6937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2754" name="Picture 2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725" r="64546" b="3615"/>
          <a:stretch/>
        </p:blipFill>
        <p:spPr bwMode="auto">
          <a:xfrm>
            <a:off x="392566" y="2726485"/>
            <a:ext cx="3914579" cy="363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Title 18"/>
          <p:cNvSpPr>
            <a:spLocks noGrp="1"/>
          </p:cNvSpPr>
          <p:nvPr>
            <p:ph type="title"/>
          </p:nvPr>
        </p:nvSpPr>
        <p:spPr>
          <a:xfrm>
            <a:off x="651665" y="3019496"/>
            <a:ext cx="3445212" cy="3054963"/>
          </a:xfrm>
        </p:spPr>
        <p:txBody>
          <a:bodyPr>
            <a:normAutofit/>
          </a:bodyPr>
          <a:lstStyle>
            <a:lvl1pPr>
              <a:defRPr sz="4985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4" name="Text Placeholder 23"/>
          <p:cNvSpPr>
            <a:spLocks noGrp="1"/>
          </p:cNvSpPr>
          <p:nvPr>
            <p:ph type="body" sz="quarter" idx="10"/>
          </p:nvPr>
        </p:nvSpPr>
        <p:spPr>
          <a:xfrm>
            <a:off x="5107261" y="2777166"/>
            <a:ext cx="3456384" cy="503560"/>
          </a:xfrm>
          <a:noFill/>
          <a:ln>
            <a:noFill/>
          </a:ln>
        </p:spPr>
        <p:txBody>
          <a:bodyPr>
            <a:noAutofit/>
          </a:bodyPr>
          <a:lstStyle>
            <a:lvl1pPr marL="0" indent="0" algn="ctr">
              <a:buNone/>
              <a:defRPr sz="2215">
                <a:solidFill>
                  <a:schemeClr val="bg1"/>
                </a:solidFill>
              </a:defRPr>
            </a:lvl1pPr>
            <a:lvl2pPr marL="422041" indent="0">
              <a:buNone/>
              <a:defRPr/>
            </a:lvl2pPr>
            <a:lvl3pPr marL="844083" indent="0">
              <a:buNone/>
              <a:defRPr/>
            </a:lvl3pPr>
            <a:lvl4pPr marL="1266124" indent="0">
              <a:buNone/>
              <a:defRPr/>
            </a:lvl4pPr>
            <a:lvl5pPr marL="1688165" indent="0">
              <a:buNone/>
              <a:defRPr/>
            </a:lvl5pPr>
          </a:lstStyle>
          <a:p>
            <a:pPr lvl="0"/>
            <a:r>
              <a:rPr lang="en-US" dirty="0" smtClean="0"/>
              <a:t>Click to edit Master text </a:t>
            </a:r>
          </a:p>
        </p:txBody>
      </p:sp>
      <p:sp>
        <p:nvSpPr>
          <p:cNvPr id="27" name="Text Placeholder 23"/>
          <p:cNvSpPr>
            <a:spLocks noGrp="1"/>
          </p:cNvSpPr>
          <p:nvPr>
            <p:ph type="body" sz="quarter" idx="13"/>
          </p:nvPr>
        </p:nvSpPr>
        <p:spPr>
          <a:xfrm>
            <a:off x="4802257" y="3396498"/>
            <a:ext cx="4023360" cy="548640"/>
          </a:xfrm>
          <a:solidFill>
            <a:schemeClr val="tx2">
              <a:lumMod val="40000"/>
              <a:lumOff val="60000"/>
            </a:schemeClr>
          </a:solidFill>
        </p:spPr>
        <p:txBody>
          <a:bodyPr anchor="ctr">
            <a:noAutofit/>
          </a:bodyPr>
          <a:lstStyle>
            <a:lvl1pPr marL="316531" indent="-316531">
              <a:buFont typeface="Wingdings" pitchFamily="2" charset="2"/>
              <a:buChar char="ü"/>
              <a:defRPr sz="1846"/>
            </a:lvl1pPr>
            <a:lvl2pPr marL="422041" indent="0">
              <a:buNone/>
              <a:defRPr/>
            </a:lvl2pPr>
            <a:lvl3pPr marL="844083" indent="0">
              <a:buNone/>
              <a:defRPr/>
            </a:lvl3pPr>
            <a:lvl4pPr marL="1266124" indent="0">
              <a:buNone/>
              <a:defRPr/>
            </a:lvl4pPr>
            <a:lvl5pPr marL="1688165" indent="0"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8" name="Text Placeholder 23"/>
          <p:cNvSpPr>
            <a:spLocks noGrp="1"/>
          </p:cNvSpPr>
          <p:nvPr>
            <p:ph type="body" sz="quarter" idx="14"/>
          </p:nvPr>
        </p:nvSpPr>
        <p:spPr>
          <a:xfrm>
            <a:off x="4790391" y="3986221"/>
            <a:ext cx="4023360" cy="548640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316531" indent="-316531">
              <a:buFont typeface="Wingdings" pitchFamily="2" charset="2"/>
              <a:buChar char="ü"/>
              <a:defRPr sz="1846"/>
            </a:lvl1pPr>
            <a:lvl2pPr marL="422041" indent="0">
              <a:buNone/>
              <a:defRPr/>
            </a:lvl2pPr>
            <a:lvl3pPr marL="844083" indent="0">
              <a:buNone/>
              <a:defRPr/>
            </a:lvl3pPr>
            <a:lvl4pPr marL="1266124" indent="0">
              <a:buNone/>
              <a:defRPr/>
            </a:lvl4pPr>
            <a:lvl5pPr marL="1688165" indent="0"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1" name="Text Placeholder 23"/>
          <p:cNvSpPr>
            <a:spLocks noGrp="1"/>
          </p:cNvSpPr>
          <p:nvPr>
            <p:ph type="body" sz="quarter" idx="15"/>
          </p:nvPr>
        </p:nvSpPr>
        <p:spPr>
          <a:xfrm>
            <a:off x="4790391" y="4586864"/>
            <a:ext cx="4023360" cy="548640"/>
          </a:xfrm>
          <a:solidFill>
            <a:schemeClr val="tx2">
              <a:lumMod val="40000"/>
              <a:lumOff val="60000"/>
            </a:schemeClr>
          </a:solidFill>
        </p:spPr>
        <p:txBody>
          <a:bodyPr anchor="ctr">
            <a:noAutofit/>
          </a:bodyPr>
          <a:lstStyle>
            <a:lvl1pPr marL="316531" indent="-316531">
              <a:buFont typeface="Wingdings" pitchFamily="2" charset="2"/>
              <a:buChar char="ü"/>
              <a:defRPr sz="1846"/>
            </a:lvl1pPr>
            <a:lvl2pPr marL="422041" indent="0">
              <a:buNone/>
              <a:defRPr/>
            </a:lvl2pPr>
            <a:lvl3pPr marL="844083" indent="0">
              <a:buNone/>
              <a:defRPr/>
            </a:lvl3pPr>
            <a:lvl4pPr marL="1266124" indent="0">
              <a:buNone/>
              <a:defRPr/>
            </a:lvl4pPr>
            <a:lvl5pPr marL="1688165" indent="0"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2" name="Text Placeholder 23"/>
          <p:cNvSpPr>
            <a:spLocks noGrp="1"/>
          </p:cNvSpPr>
          <p:nvPr>
            <p:ph type="body" sz="quarter" idx="16"/>
          </p:nvPr>
        </p:nvSpPr>
        <p:spPr>
          <a:xfrm>
            <a:off x="4795922" y="5186792"/>
            <a:ext cx="4023360" cy="548640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316531" indent="-316531">
              <a:buFont typeface="Wingdings" pitchFamily="2" charset="2"/>
              <a:buChar char="ü"/>
              <a:defRPr sz="1846"/>
            </a:lvl1pPr>
            <a:lvl2pPr marL="422041" indent="0">
              <a:buNone/>
              <a:defRPr/>
            </a:lvl2pPr>
            <a:lvl3pPr marL="844083" indent="0">
              <a:buNone/>
              <a:defRPr/>
            </a:lvl3pPr>
            <a:lvl4pPr marL="1266124" indent="0">
              <a:buNone/>
              <a:defRPr/>
            </a:lvl4pPr>
            <a:lvl5pPr marL="1688165" indent="0"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3" name="Text Placeholder 23"/>
          <p:cNvSpPr>
            <a:spLocks noGrp="1"/>
          </p:cNvSpPr>
          <p:nvPr>
            <p:ph type="body" sz="quarter" idx="17"/>
          </p:nvPr>
        </p:nvSpPr>
        <p:spPr>
          <a:xfrm>
            <a:off x="4788024" y="5781571"/>
            <a:ext cx="4023360" cy="548640"/>
          </a:xfrm>
          <a:solidFill>
            <a:schemeClr val="tx2">
              <a:lumMod val="40000"/>
              <a:lumOff val="60000"/>
            </a:schemeClr>
          </a:solidFill>
        </p:spPr>
        <p:txBody>
          <a:bodyPr anchor="ctr">
            <a:noAutofit/>
          </a:bodyPr>
          <a:lstStyle>
            <a:lvl1pPr marL="316531" indent="-316531">
              <a:buFont typeface="Wingdings" pitchFamily="2" charset="2"/>
              <a:buChar char="ü"/>
              <a:defRPr sz="1846"/>
            </a:lvl1pPr>
            <a:lvl2pPr marL="422041" indent="0">
              <a:buNone/>
              <a:defRPr/>
            </a:lvl2pPr>
            <a:lvl3pPr marL="844083" indent="0">
              <a:buNone/>
              <a:defRPr/>
            </a:lvl3pPr>
            <a:lvl4pPr marL="1266124" indent="0">
              <a:buNone/>
              <a:defRPr/>
            </a:lvl4pPr>
            <a:lvl5pPr marL="1688165" indent="0"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6" name="Text Placeholder 23"/>
          <p:cNvSpPr>
            <a:spLocks noGrp="1"/>
          </p:cNvSpPr>
          <p:nvPr>
            <p:ph type="body" sz="quarter" idx="19"/>
          </p:nvPr>
        </p:nvSpPr>
        <p:spPr>
          <a:xfrm>
            <a:off x="4788024" y="2762085"/>
            <a:ext cx="4023360" cy="548640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316531" indent="-316531" algn="l">
              <a:buFont typeface="Wingdings" pitchFamily="2" charset="2"/>
              <a:buChar char="ü"/>
              <a:defRPr sz="1846"/>
            </a:lvl1pPr>
            <a:lvl2pPr marL="422041" indent="0">
              <a:buNone/>
              <a:defRPr/>
            </a:lvl2pPr>
            <a:lvl3pPr marL="844083" indent="0">
              <a:buNone/>
              <a:defRPr/>
            </a:lvl3pPr>
            <a:lvl4pPr marL="1266124" indent="0">
              <a:buNone/>
              <a:defRPr/>
            </a:lvl4pPr>
            <a:lvl5pPr marL="1688165" indent="0"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8" name="Picture Placeholder 37"/>
          <p:cNvSpPr>
            <a:spLocks noGrp="1"/>
          </p:cNvSpPr>
          <p:nvPr>
            <p:ph type="pic" sz="quarter" idx="20"/>
          </p:nvPr>
        </p:nvSpPr>
        <p:spPr>
          <a:xfrm>
            <a:off x="-10634" y="412461"/>
            <a:ext cx="2286000" cy="1917576"/>
          </a:xfrm>
        </p:spPr>
        <p:txBody>
          <a:bodyPr/>
          <a:lstStyle/>
          <a:p>
            <a:endParaRPr lang="en-US"/>
          </a:p>
        </p:txBody>
      </p:sp>
      <p:sp>
        <p:nvSpPr>
          <p:cNvPr id="39" name="Picture Placeholder 37"/>
          <p:cNvSpPr>
            <a:spLocks noGrp="1"/>
          </p:cNvSpPr>
          <p:nvPr>
            <p:ph type="pic" sz="quarter" idx="21"/>
          </p:nvPr>
        </p:nvSpPr>
        <p:spPr>
          <a:xfrm>
            <a:off x="2275367" y="412461"/>
            <a:ext cx="2286000" cy="1917576"/>
          </a:xfrm>
        </p:spPr>
        <p:txBody>
          <a:bodyPr/>
          <a:lstStyle/>
          <a:p>
            <a:endParaRPr lang="en-US"/>
          </a:p>
        </p:txBody>
      </p:sp>
      <p:sp>
        <p:nvSpPr>
          <p:cNvPr id="40" name="Picture Placeholder 37"/>
          <p:cNvSpPr>
            <a:spLocks noGrp="1"/>
          </p:cNvSpPr>
          <p:nvPr>
            <p:ph type="pic" sz="quarter" idx="22"/>
          </p:nvPr>
        </p:nvSpPr>
        <p:spPr>
          <a:xfrm>
            <a:off x="4576945" y="412461"/>
            <a:ext cx="2286000" cy="1917576"/>
          </a:xfrm>
        </p:spPr>
        <p:txBody>
          <a:bodyPr/>
          <a:lstStyle/>
          <a:p>
            <a:endParaRPr lang="en-US"/>
          </a:p>
        </p:txBody>
      </p:sp>
      <p:sp>
        <p:nvSpPr>
          <p:cNvPr id="41" name="Picture Placeholder 37"/>
          <p:cNvSpPr>
            <a:spLocks noGrp="1"/>
          </p:cNvSpPr>
          <p:nvPr>
            <p:ph type="pic" sz="quarter" idx="23"/>
          </p:nvPr>
        </p:nvSpPr>
        <p:spPr>
          <a:xfrm>
            <a:off x="6873246" y="417970"/>
            <a:ext cx="2286000" cy="1917576"/>
          </a:xfrm>
        </p:spPr>
        <p:txBody>
          <a:bodyPr/>
          <a:lstStyle/>
          <a:p>
            <a:endParaRPr lang="en-US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46912" y="6570757"/>
            <a:ext cx="2133600" cy="365125"/>
          </a:xfrm>
          <a:prstGeom prst="rect">
            <a:avLst/>
          </a:prstGeom>
        </p:spPr>
        <p:txBody>
          <a:bodyPr anchor="ctr"/>
          <a:lstStyle>
            <a:lvl1pPr algn="r">
              <a:defRPr sz="1108" b="1">
                <a:solidFill>
                  <a:schemeClr val="tx1"/>
                </a:solidFill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fld id="{C3873F9D-166D-4281-9B5A-8D63A7307FC5}" type="slidenum">
              <a:rPr lang="id-ID" smtClean="0">
                <a:solidFill>
                  <a:prstClr val="black"/>
                </a:solidFill>
                <a:latin typeface="Calibri"/>
              </a:rPr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id-ID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4151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D:\Template Powerpoint\powerpoint bps depan.jp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31" r="25530" b="3065"/>
          <a:stretch/>
        </p:blipFill>
        <p:spPr bwMode="auto">
          <a:xfrm>
            <a:off x="392566" y="2781596"/>
            <a:ext cx="3931920" cy="3623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8"/>
          <p:cNvSpPr>
            <a:spLocks noGrp="1"/>
          </p:cNvSpPr>
          <p:nvPr>
            <p:ph type="title"/>
          </p:nvPr>
        </p:nvSpPr>
        <p:spPr>
          <a:xfrm>
            <a:off x="651665" y="3080866"/>
            <a:ext cx="3445212" cy="3054963"/>
          </a:xfrm>
        </p:spPr>
        <p:txBody>
          <a:bodyPr>
            <a:normAutofit/>
          </a:bodyPr>
          <a:lstStyle>
            <a:lvl1pPr>
              <a:defRPr sz="4985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6" name="Text Placeholder 23"/>
          <p:cNvSpPr>
            <a:spLocks noGrp="1"/>
          </p:cNvSpPr>
          <p:nvPr>
            <p:ph type="body" sz="quarter" idx="19" hasCustomPrompt="1"/>
          </p:nvPr>
        </p:nvSpPr>
        <p:spPr>
          <a:xfrm>
            <a:off x="4788024" y="2780933"/>
            <a:ext cx="4023360" cy="3677769"/>
          </a:xfrm>
          <a:solidFill>
            <a:schemeClr val="accent5">
              <a:lumMod val="20000"/>
              <a:lumOff val="80000"/>
            </a:schemeClr>
          </a:solidFill>
        </p:spPr>
        <p:txBody>
          <a:bodyPr tIns="182880" anchor="t">
            <a:noAutofit/>
          </a:bodyPr>
          <a:lstStyle>
            <a:lvl1pPr marL="316531" indent="-316531" algn="l">
              <a:lnSpc>
                <a:spcPct val="150000"/>
              </a:lnSpc>
              <a:buFont typeface="Wingdings" pitchFamily="2" charset="2"/>
              <a:buChar char="q"/>
              <a:defRPr sz="1846">
                <a:solidFill>
                  <a:sysClr val="windowText" lastClr="000000"/>
                </a:solidFill>
              </a:defRPr>
            </a:lvl1pPr>
            <a:lvl2pPr marL="422041" indent="0">
              <a:buNone/>
              <a:defRPr/>
            </a:lvl2pPr>
            <a:lvl3pPr marL="844083" indent="0">
              <a:buNone/>
              <a:defRPr/>
            </a:lvl3pPr>
            <a:lvl4pPr marL="1266124" indent="0">
              <a:buNone/>
              <a:defRPr/>
            </a:lvl4pPr>
            <a:lvl5pPr marL="1688165" indent="0">
              <a:buNone/>
              <a:defRPr/>
            </a:lvl5pPr>
          </a:lstStyle>
          <a:p>
            <a:pPr lvl="0"/>
            <a:r>
              <a:rPr lang="en-US" dirty="0" smtClean="0"/>
              <a:t>Click to edit Master item styles</a:t>
            </a:r>
          </a:p>
          <a:p>
            <a:pPr lvl="0"/>
            <a:r>
              <a:rPr lang="en-US" dirty="0" smtClean="0"/>
              <a:t>Click to edit Master item styles</a:t>
            </a:r>
          </a:p>
          <a:p>
            <a:pPr lvl="0"/>
            <a:r>
              <a:rPr lang="en-US" dirty="0" smtClean="0"/>
              <a:t>Click to edit Master item styles</a:t>
            </a:r>
          </a:p>
          <a:p>
            <a:pPr lvl="0"/>
            <a:r>
              <a:rPr lang="en-US" dirty="0" smtClean="0"/>
              <a:t>Click to edit Master item styles</a:t>
            </a:r>
          </a:p>
          <a:p>
            <a:pPr lvl="0"/>
            <a:r>
              <a:rPr lang="en-US" dirty="0" smtClean="0"/>
              <a:t>Click to edit Master item styles</a:t>
            </a:r>
          </a:p>
          <a:p>
            <a:pPr lvl="0"/>
            <a:r>
              <a:rPr lang="en-US" dirty="0" smtClean="0"/>
              <a:t>Click to edit Master item styles</a:t>
            </a:r>
          </a:p>
        </p:txBody>
      </p:sp>
      <p:sp>
        <p:nvSpPr>
          <p:cNvPr id="15" name="Picture Placeholder 37"/>
          <p:cNvSpPr>
            <a:spLocks noGrp="1"/>
          </p:cNvSpPr>
          <p:nvPr>
            <p:ph type="pic" sz="quarter" idx="20"/>
          </p:nvPr>
        </p:nvSpPr>
        <p:spPr>
          <a:xfrm>
            <a:off x="-10634" y="412461"/>
            <a:ext cx="2286000" cy="1917576"/>
          </a:xfrm>
        </p:spPr>
        <p:txBody>
          <a:bodyPr/>
          <a:lstStyle/>
          <a:p>
            <a:endParaRPr lang="en-US"/>
          </a:p>
        </p:txBody>
      </p:sp>
      <p:sp>
        <p:nvSpPr>
          <p:cNvPr id="16" name="Picture Placeholder 37"/>
          <p:cNvSpPr>
            <a:spLocks noGrp="1"/>
          </p:cNvSpPr>
          <p:nvPr>
            <p:ph type="pic" sz="quarter" idx="21"/>
          </p:nvPr>
        </p:nvSpPr>
        <p:spPr>
          <a:xfrm>
            <a:off x="2275367" y="412461"/>
            <a:ext cx="2286000" cy="1917576"/>
          </a:xfrm>
        </p:spPr>
        <p:txBody>
          <a:bodyPr/>
          <a:lstStyle/>
          <a:p>
            <a:endParaRPr lang="en-US"/>
          </a:p>
        </p:txBody>
      </p:sp>
      <p:sp>
        <p:nvSpPr>
          <p:cNvPr id="17" name="Picture Placeholder 37"/>
          <p:cNvSpPr>
            <a:spLocks noGrp="1"/>
          </p:cNvSpPr>
          <p:nvPr>
            <p:ph type="pic" sz="quarter" idx="22"/>
          </p:nvPr>
        </p:nvSpPr>
        <p:spPr>
          <a:xfrm>
            <a:off x="4576945" y="412461"/>
            <a:ext cx="2286000" cy="1917576"/>
          </a:xfrm>
        </p:spPr>
        <p:txBody>
          <a:bodyPr/>
          <a:lstStyle/>
          <a:p>
            <a:endParaRPr lang="en-US"/>
          </a:p>
        </p:txBody>
      </p:sp>
      <p:sp>
        <p:nvSpPr>
          <p:cNvPr id="18" name="Picture Placeholder 37"/>
          <p:cNvSpPr>
            <a:spLocks noGrp="1"/>
          </p:cNvSpPr>
          <p:nvPr>
            <p:ph type="pic" sz="quarter" idx="23"/>
          </p:nvPr>
        </p:nvSpPr>
        <p:spPr>
          <a:xfrm>
            <a:off x="6873246" y="417970"/>
            <a:ext cx="2286000" cy="1917576"/>
          </a:xfrm>
        </p:spPr>
        <p:txBody>
          <a:bodyPr/>
          <a:lstStyle/>
          <a:p>
            <a:endParaRPr lang="en-US"/>
          </a:p>
        </p:txBody>
      </p:sp>
      <p:pic>
        <p:nvPicPr>
          <p:cNvPr id="21" name="Picture 20" descr="D:\Template Powerpoint\powerpoint bps depan.jpg"/>
          <p:cNvPicPr preferRelativeResize="0">
            <a:picLocks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236"/>
          <a:stretch/>
        </p:blipFill>
        <p:spPr bwMode="auto">
          <a:xfrm>
            <a:off x="392566" y="6403833"/>
            <a:ext cx="3931920" cy="54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46912" y="6570757"/>
            <a:ext cx="2133600" cy="365125"/>
          </a:xfrm>
          <a:prstGeom prst="rect">
            <a:avLst/>
          </a:prstGeom>
        </p:spPr>
        <p:txBody>
          <a:bodyPr anchor="ctr"/>
          <a:lstStyle>
            <a:lvl1pPr algn="r">
              <a:defRPr sz="1108" b="1">
                <a:solidFill>
                  <a:schemeClr val="tx1"/>
                </a:solidFill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fld id="{C3873F9D-166D-4281-9B5A-8D63A7307FC5}" type="slidenum">
              <a:rPr lang="id-ID" smtClean="0">
                <a:solidFill>
                  <a:prstClr val="black"/>
                </a:solidFill>
                <a:latin typeface="Calibri"/>
              </a:rPr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id-ID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76156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 descr="D:\Template Powerpoint\background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" y="2"/>
            <a:ext cx="9144001" cy="898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3" descr="D:\Template Powerpoint\logo bps.png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252"/>
          <a:stretch/>
        </p:blipFill>
        <p:spPr bwMode="auto">
          <a:xfrm>
            <a:off x="240668" y="165893"/>
            <a:ext cx="741479" cy="566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46912" y="6570757"/>
            <a:ext cx="2133600" cy="365125"/>
          </a:xfrm>
          <a:prstGeom prst="rect">
            <a:avLst/>
          </a:prstGeom>
        </p:spPr>
        <p:txBody>
          <a:bodyPr anchor="ctr"/>
          <a:lstStyle>
            <a:lvl1pPr algn="r">
              <a:defRPr sz="1108" b="1">
                <a:solidFill>
                  <a:schemeClr val="tx1"/>
                </a:solidFill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fld id="{C3873F9D-166D-4281-9B5A-8D63A7307FC5}" type="slidenum">
              <a:rPr lang="id-ID" smtClean="0">
                <a:solidFill>
                  <a:prstClr val="black"/>
                </a:solidFill>
                <a:latin typeface="Calibri"/>
              </a:rPr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id-ID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7" name="Picture 3" descr="D:\Template Powerpoint\logo bps.png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95"/>
          <a:stretch/>
        </p:blipFill>
        <p:spPr bwMode="auto">
          <a:xfrm>
            <a:off x="1086522" y="188640"/>
            <a:ext cx="2116730" cy="566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D:\Template Powerpoint\pelopor data statistik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4428" y="-3430"/>
            <a:ext cx="1679575" cy="85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ontent Placeholder 12"/>
          <p:cNvSpPr>
            <a:spLocks noGrp="1"/>
          </p:cNvSpPr>
          <p:nvPr>
            <p:ph sz="quarter" idx="13"/>
          </p:nvPr>
        </p:nvSpPr>
        <p:spPr>
          <a:xfrm>
            <a:off x="468313" y="1916832"/>
            <a:ext cx="8280400" cy="424815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585"/>
            </a:lvl1pPr>
            <a:lvl2pPr>
              <a:defRPr sz="2215"/>
            </a:lvl2pPr>
            <a:lvl3pPr>
              <a:defRPr sz="1846"/>
            </a:lvl3pPr>
            <a:lvl4pPr>
              <a:defRPr sz="1662"/>
            </a:lvl4pPr>
            <a:lvl5pPr>
              <a:defRPr sz="1662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467546" y="1052736"/>
            <a:ext cx="8280920" cy="566738"/>
          </a:xfrm>
          <a:prstGeom prst="rect">
            <a:avLst/>
          </a:prstGeom>
        </p:spPr>
        <p:txBody>
          <a:bodyPr/>
          <a:lstStyle>
            <a:lvl1pPr algn="ctr">
              <a:defRPr sz="3323" b="1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4968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D:\Template Powerpoint\background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" y="2"/>
            <a:ext cx="9144001" cy="898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3" descr="D:\Template Powerpoint\logo bps.png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252"/>
          <a:stretch/>
        </p:blipFill>
        <p:spPr bwMode="auto">
          <a:xfrm>
            <a:off x="240668" y="165893"/>
            <a:ext cx="741479" cy="566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D:\Template Powerpoint\pelopor data statistik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4428" y="3527"/>
            <a:ext cx="1679575" cy="85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12"/>
          <p:cNvSpPr>
            <a:spLocks noGrp="1"/>
          </p:cNvSpPr>
          <p:nvPr>
            <p:ph sz="quarter" idx="13"/>
          </p:nvPr>
        </p:nvSpPr>
        <p:spPr>
          <a:xfrm>
            <a:off x="468313" y="1916832"/>
            <a:ext cx="8280400" cy="424815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585"/>
            </a:lvl1pPr>
            <a:lvl2pPr>
              <a:defRPr sz="2215"/>
            </a:lvl2pPr>
            <a:lvl3pPr>
              <a:defRPr sz="1846"/>
            </a:lvl3pPr>
            <a:lvl4pPr>
              <a:defRPr sz="1662"/>
            </a:lvl4pPr>
            <a:lvl5pPr>
              <a:defRPr sz="1662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Title 13"/>
          <p:cNvSpPr>
            <a:spLocks noGrp="1"/>
          </p:cNvSpPr>
          <p:nvPr>
            <p:ph type="title"/>
          </p:nvPr>
        </p:nvSpPr>
        <p:spPr>
          <a:xfrm>
            <a:off x="467546" y="1052736"/>
            <a:ext cx="8280920" cy="566738"/>
          </a:xfrm>
          <a:prstGeom prst="rect">
            <a:avLst/>
          </a:prstGeom>
        </p:spPr>
        <p:txBody>
          <a:bodyPr/>
          <a:lstStyle>
            <a:lvl1pPr algn="ctr">
              <a:defRPr sz="3323" b="1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46912" y="6570757"/>
            <a:ext cx="2133600" cy="365125"/>
          </a:xfrm>
          <a:prstGeom prst="rect">
            <a:avLst/>
          </a:prstGeom>
        </p:spPr>
        <p:txBody>
          <a:bodyPr anchor="ctr"/>
          <a:lstStyle>
            <a:lvl1pPr algn="r">
              <a:defRPr sz="1108" b="1">
                <a:solidFill>
                  <a:schemeClr val="tx1"/>
                </a:solidFill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fld id="{C3873F9D-166D-4281-9B5A-8D63A7307FC5}" type="slidenum">
              <a:rPr lang="id-ID" smtClean="0">
                <a:solidFill>
                  <a:prstClr val="black"/>
                </a:solidFill>
                <a:latin typeface="Calibri"/>
              </a:rPr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id-ID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63974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D:\Template Powerpoint\background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" y="2"/>
            <a:ext cx="9144001" cy="898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" descr="D:\Template Powerpoint\logo bps.png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252"/>
          <a:stretch/>
        </p:blipFill>
        <p:spPr bwMode="auto">
          <a:xfrm>
            <a:off x="240668" y="165893"/>
            <a:ext cx="741479" cy="566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12"/>
          <p:cNvSpPr>
            <a:spLocks noGrp="1"/>
          </p:cNvSpPr>
          <p:nvPr>
            <p:ph sz="quarter" idx="13"/>
          </p:nvPr>
        </p:nvSpPr>
        <p:spPr>
          <a:xfrm>
            <a:off x="468313" y="1052736"/>
            <a:ext cx="8280400" cy="511224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585"/>
            </a:lvl1pPr>
            <a:lvl2pPr>
              <a:defRPr sz="2215"/>
            </a:lvl2pPr>
            <a:lvl3pPr>
              <a:defRPr sz="1846"/>
            </a:lvl3pPr>
            <a:lvl4pPr>
              <a:defRPr sz="1662"/>
            </a:lvl4pPr>
            <a:lvl5pPr>
              <a:defRPr sz="1662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itle 13"/>
          <p:cNvSpPr>
            <a:spLocks noGrp="1"/>
          </p:cNvSpPr>
          <p:nvPr>
            <p:ph type="title"/>
          </p:nvPr>
        </p:nvSpPr>
        <p:spPr>
          <a:xfrm>
            <a:off x="1115616" y="127257"/>
            <a:ext cx="7920880" cy="566738"/>
          </a:xfrm>
          <a:prstGeom prst="rect">
            <a:avLst/>
          </a:prstGeom>
        </p:spPr>
        <p:txBody>
          <a:bodyPr/>
          <a:lstStyle>
            <a:lvl1pPr algn="l">
              <a:defRPr sz="3323" b="1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46912" y="6570757"/>
            <a:ext cx="2133600" cy="365125"/>
          </a:xfrm>
          <a:prstGeom prst="rect">
            <a:avLst/>
          </a:prstGeom>
        </p:spPr>
        <p:txBody>
          <a:bodyPr anchor="ctr"/>
          <a:lstStyle>
            <a:lvl1pPr algn="r">
              <a:defRPr sz="1108" b="1">
                <a:solidFill>
                  <a:schemeClr val="tx1"/>
                </a:solidFill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fld id="{C3873F9D-166D-4281-9B5A-8D63A7307FC5}" type="slidenum">
              <a:rPr lang="id-ID" smtClean="0">
                <a:solidFill>
                  <a:prstClr val="black"/>
                </a:solidFill>
                <a:latin typeface="Calibri"/>
              </a:rPr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id-ID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64797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D:\Template Powerpoint\background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" y="2"/>
            <a:ext cx="9144001" cy="898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" descr="D:\Template Powerpoint\logo bps.png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252"/>
          <a:stretch/>
        </p:blipFill>
        <p:spPr bwMode="auto">
          <a:xfrm>
            <a:off x="240668" y="165893"/>
            <a:ext cx="741479" cy="566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12"/>
          <p:cNvSpPr>
            <a:spLocks noGrp="1"/>
          </p:cNvSpPr>
          <p:nvPr>
            <p:ph sz="quarter" idx="13"/>
          </p:nvPr>
        </p:nvSpPr>
        <p:spPr>
          <a:xfrm>
            <a:off x="468313" y="1916832"/>
            <a:ext cx="8280400" cy="424815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585"/>
            </a:lvl1pPr>
            <a:lvl2pPr>
              <a:defRPr sz="2215"/>
            </a:lvl2pPr>
            <a:lvl3pPr>
              <a:defRPr sz="1846"/>
            </a:lvl3pPr>
            <a:lvl4pPr>
              <a:defRPr sz="1662"/>
            </a:lvl4pPr>
            <a:lvl5pPr>
              <a:defRPr sz="1662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1" name="Title 13"/>
          <p:cNvSpPr>
            <a:spLocks noGrp="1"/>
          </p:cNvSpPr>
          <p:nvPr>
            <p:ph type="title"/>
          </p:nvPr>
        </p:nvSpPr>
        <p:spPr>
          <a:xfrm>
            <a:off x="467546" y="1052736"/>
            <a:ext cx="8280920" cy="566738"/>
          </a:xfrm>
          <a:prstGeom prst="rect">
            <a:avLst/>
          </a:prstGeom>
        </p:spPr>
        <p:txBody>
          <a:bodyPr/>
          <a:lstStyle>
            <a:lvl1pPr algn="ctr">
              <a:defRPr sz="3323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46912" y="6570757"/>
            <a:ext cx="2133600" cy="365125"/>
          </a:xfrm>
          <a:prstGeom prst="rect">
            <a:avLst/>
          </a:prstGeom>
        </p:spPr>
        <p:txBody>
          <a:bodyPr anchor="ctr"/>
          <a:lstStyle>
            <a:lvl1pPr algn="r">
              <a:defRPr sz="1108" b="1">
                <a:solidFill>
                  <a:schemeClr val="tx1"/>
                </a:solidFill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fld id="{C3873F9D-166D-4281-9B5A-8D63A7307FC5}" type="slidenum">
              <a:rPr lang="id-ID" smtClean="0">
                <a:solidFill>
                  <a:prstClr val="black"/>
                </a:solidFill>
                <a:latin typeface="Calibri"/>
              </a:rPr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id-ID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49258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381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46912" y="6570757"/>
            <a:ext cx="2133600" cy="365125"/>
          </a:xfrm>
          <a:prstGeom prst="rect">
            <a:avLst/>
          </a:prstGeom>
        </p:spPr>
        <p:txBody>
          <a:bodyPr anchor="ctr"/>
          <a:lstStyle>
            <a:lvl1pPr algn="r">
              <a:defRPr sz="1108" b="1">
                <a:solidFill>
                  <a:schemeClr val="tx1"/>
                </a:solidFill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fld id="{C3873F9D-166D-4281-9B5A-8D63A7307FC5}" type="slidenum">
              <a:rPr lang="id-ID" smtClean="0">
                <a:solidFill>
                  <a:prstClr val="black"/>
                </a:solidFill>
                <a:latin typeface="Calibri"/>
              </a:rPr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id-ID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22934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/>
      </p:transition>
    </mc:Choice>
    <mc:Fallback xmlns=""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/>
          <p:cNvPicPr preferRelativeResize="0">
            <a:picLocks noChangeArrowheads="1"/>
          </p:cNvPicPr>
          <p:nvPr userDrawn="1"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-35380" y="-21708"/>
            <a:ext cx="9189720" cy="47000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" name="Title 15"/>
          <p:cNvSpPr>
            <a:spLocks noGrp="1"/>
          </p:cNvSpPr>
          <p:nvPr>
            <p:ph type="title"/>
          </p:nvPr>
        </p:nvSpPr>
        <p:spPr>
          <a:xfrm>
            <a:off x="457200" y="2564904"/>
            <a:ext cx="8229600" cy="1143000"/>
          </a:xfrm>
        </p:spPr>
        <p:txBody>
          <a:bodyPr>
            <a:normAutofit/>
          </a:bodyPr>
          <a:lstStyle>
            <a:lvl1pPr>
              <a:defRPr sz="4062" b="1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pic>
        <p:nvPicPr>
          <p:cNvPr id="8" name="Picture 3" descr="D:\Template Powerpoint\logo bps.png"/>
          <p:cNvPicPr>
            <a:picLocks noChangeAspect="1" noChangeArrowheads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51530" y="188640"/>
            <a:ext cx="741479" cy="566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" descr="D:\Template Powerpoint\logo bps.png"/>
          <p:cNvPicPr>
            <a:picLocks noChangeAspect="1" noChangeArrowheads="1"/>
          </p:cNvPicPr>
          <p:nvPr userDrawn="1"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92999" y="188640"/>
            <a:ext cx="2116730" cy="566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70764" y="0"/>
            <a:ext cx="2318657" cy="1073194"/>
          </a:xfrm>
          <a:prstGeom prst="rect">
            <a:avLst/>
          </a:prstGeom>
        </p:spPr>
      </p:pic>
      <p:sp>
        <p:nvSpPr>
          <p:cNvPr id="14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0" y="4690824"/>
            <a:ext cx="2286000" cy="2167176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5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2313108" y="4690824"/>
            <a:ext cx="2286000" cy="2167176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6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625790" y="4686834"/>
            <a:ext cx="2286000" cy="2171166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7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6935437" y="4690824"/>
            <a:ext cx="2208573" cy="2167176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5682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 preferRelativeResize="0">
            <a:picLocks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4925" y="-22225"/>
            <a:ext cx="9190038" cy="4700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" descr="D:\Template Powerpoint\logo bps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252"/>
          <a:stretch>
            <a:fillRect/>
          </a:stretch>
        </p:blipFill>
        <p:spPr bwMode="auto">
          <a:xfrm>
            <a:off x="250825" y="188913"/>
            <a:ext cx="742950" cy="566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3" descr="D:\Template Powerpoint\logo bps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95"/>
          <a:stretch>
            <a:fillRect/>
          </a:stretch>
        </p:blipFill>
        <p:spPr bwMode="auto">
          <a:xfrm>
            <a:off x="993775" y="188913"/>
            <a:ext cx="2116138" cy="566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98" t="31273" r="35048" b="39412"/>
          <a:stretch>
            <a:fillRect/>
          </a:stretch>
        </p:blipFill>
        <p:spPr bwMode="auto">
          <a:xfrm>
            <a:off x="7070725" y="0"/>
            <a:ext cx="2319338" cy="1073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itle 15"/>
          <p:cNvSpPr>
            <a:spLocks noGrp="1"/>
          </p:cNvSpPr>
          <p:nvPr>
            <p:ph type="title"/>
          </p:nvPr>
        </p:nvSpPr>
        <p:spPr>
          <a:xfrm>
            <a:off x="457200" y="2564904"/>
            <a:ext cx="8229600" cy="1143000"/>
          </a:xfrm>
        </p:spPr>
        <p:txBody>
          <a:bodyPr/>
          <a:lstStyle>
            <a:lvl1pPr>
              <a:defRPr sz="4062" b="1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0" y="4690824"/>
            <a:ext cx="2286000" cy="2167176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lvl="0"/>
            <a:endParaRPr lang="en-US" noProof="0" dirty="0"/>
          </a:p>
        </p:txBody>
      </p:sp>
      <p:sp>
        <p:nvSpPr>
          <p:cNvPr id="15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2313108" y="4690824"/>
            <a:ext cx="2286000" cy="2167176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lvl="0"/>
            <a:endParaRPr lang="en-US" noProof="0" dirty="0"/>
          </a:p>
        </p:txBody>
      </p:sp>
      <p:sp>
        <p:nvSpPr>
          <p:cNvPr id="16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625790" y="4686834"/>
            <a:ext cx="2286000" cy="2171166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lvl="0"/>
            <a:endParaRPr lang="en-US" noProof="0" dirty="0"/>
          </a:p>
        </p:txBody>
      </p:sp>
      <p:sp>
        <p:nvSpPr>
          <p:cNvPr id="17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6935430" y="4690824"/>
            <a:ext cx="2208573" cy="2167176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18618163"/>
      </p:ext>
    </p:extLst>
  </p:cSld>
  <p:clrMapOvr>
    <a:masterClrMapping/>
  </p:clrMapOvr>
  <p:transition spd="slow"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D:\Template Powerpoint\powerpoint bps depan.jpg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92566" y="2781596"/>
            <a:ext cx="3931920" cy="3623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8"/>
          <p:cNvSpPr>
            <a:spLocks noGrp="1"/>
          </p:cNvSpPr>
          <p:nvPr>
            <p:ph type="title"/>
          </p:nvPr>
        </p:nvSpPr>
        <p:spPr>
          <a:xfrm>
            <a:off x="651665" y="3080866"/>
            <a:ext cx="3445212" cy="3054963"/>
          </a:xfrm>
        </p:spPr>
        <p:txBody>
          <a:bodyPr>
            <a:normAutofit/>
          </a:bodyPr>
          <a:lstStyle>
            <a:lvl1pPr>
              <a:defRPr sz="4985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6" name="Text Placeholder 23"/>
          <p:cNvSpPr>
            <a:spLocks noGrp="1"/>
          </p:cNvSpPr>
          <p:nvPr>
            <p:ph type="body" sz="quarter" idx="19" hasCustomPrompt="1"/>
          </p:nvPr>
        </p:nvSpPr>
        <p:spPr>
          <a:xfrm>
            <a:off x="4788024" y="2780936"/>
            <a:ext cx="4023360" cy="3677769"/>
          </a:xfrm>
          <a:solidFill>
            <a:schemeClr val="accent5">
              <a:lumMod val="20000"/>
              <a:lumOff val="80000"/>
            </a:schemeClr>
          </a:solidFill>
        </p:spPr>
        <p:txBody>
          <a:bodyPr tIns="182880" anchor="ctr">
            <a:noAutofit/>
          </a:bodyPr>
          <a:lstStyle>
            <a:lvl1pPr marL="316531" indent="-316531" algn="l">
              <a:lnSpc>
                <a:spcPct val="100000"/>
              </a:lnSpc>
              <a:spcBef>
                <a:spcPts val="0"/>
              </a:spcBef>
              <a:spcAft>
                <a:spcPts val="1108"/>
              </a:spcAft>
              <a:buFont typeface="Wingdings" pitchFamily="2" charset="2"/>
              <a:buChar char="q"/>
              <a:defRPr sz="1846">
                <a:solidFill>
                  <a:sysClr val="windowText" lastClr="000000"/>
                </a:solidFill>
              </a:defRPr>
            </a:lvl1pPr>
            <a:lvl2pPr marL="422041" indent="0">
              <a:buNone/>
              <a:defRPr/>
            </a:lvl2pPr>
            <a:lvl3pPr marL="844083" indent="0">
              <a:buNone/>
              <a:defRPr/>
            </a:lvl3pPr>
            <a:lvl4pPr marL="1266124" indent="0">
              <a:buNone/>
              <a:defRPr/>
            </a:lvl4pPr>
            <a:lvl5pPr marL="1688165" indent="0">
              <a:buNone/>
              <a:defRPr/>
            </a:lvl5pPr>
          </a:lstStyle>
          <a:p>
            <a:pPr lvl="0"/>
            <a:r>
              <a:rPr lang="en-US" dirty="0" smtClean="0"/>
              <a:t>Click to edit Master item styles</a:t>
            </a:r>
          </a:p>
          <a:p>
            <a:pPr lvl="0"/>
            <a:r>
              <a:rPr lang="en-US" dirty="0" smtClean="0"/>
              <a:t>Click to edit Master item styles</a:t>
            </a:r>
          </a:p>
          <a:p>
            <a:pPr lvl="0"/>
            <a:r>
              <a:rPr lang="en-US" dirty="0" smtClean="0"/>
              <a:t>Click to edit Master item styles</a:t>
            </a:r>
          </a:p>
          <a:p>
            <a:pPr lvl="0"/>
            <a:r>
              <a:rPr lang="en-US" dirty="0" smtClean="0"/>
              <a:t>Click to edit Master item styles</a:t>
            </a:r>
          </a:p>
          <a:p>
            <a:pPr lvl="0"/>
            <a:r>
              <a:rPr lang="en-US" dirty="0" smtClean="0"/>
              <a:t>Click to edit Master item styles</a:t>
            </a:r>
          </a:p>
          <a:p>
            <a:pPr lvl="0"/>
            <a:r>
              <a:rPr lang="en-US" dirty="0" smtClean="0"/>
              <a:t>Click to edit Master item styles</a:t>
            </a:r>
          </a:p>
        </p:txBody>
      </p:sp>
      <p:sp>
        <p:nvSpPr>
          <p:cNvPr id="15" name="Picture Placeholder 37"/>
          <p:cNvSpPr>
            <a:spLocks noGrp="1"/>
          </p:cNvSpPr>
          <p:nvPr>
            <p:ph type="pic" sz="quarter" idx="20"/>
          </p:nvPr>
        </p:nvSpPr>
        <p:spPr>
          <a:xfrm>
            <a:off x="-10634" y="412461"/>
            <a:ext cx="2286000" cy="1917576"/>
          </a:xfrm>
        </p:spPr>
        <p:txBody>
          <a:bodyPr/>
          <a:lstStyle/>
          <a:p>
            <a:endParaRPr lang="en-US"/>
          </a:p>
        </p:txBody>
      </p:sp>
      <p:sp>
        <p:nvSpPr>
          <p:cNvPr id="16" name="Picture Placeholder 37"/>
          <p:cNvSpPr>
            <a:spLocks noGrp="1"/>
          </p:cNvSpPr>
          <p:nvPr>
            <p:ph type="pic" sz="quarter" idx="21"/>
          </p:nvPr>
        </p:nvSpPr>
        <p:spPr>
          <a:xfrm>
            <a:off x="2275367" y="412461"/>
            <a:ext cx="2286000" cy="1917576"/>
          </a:xfrm>
        </p:spPr>
        <p:txBody>
          <a:bodyPr/>
          <a:lstStyle/>
          <a:p>
            <a:endParaRPr lang="en-US"/>
          </a:p>
        </p:txBody>
      </p:sp>
      <p:sp>
        <p:nvSpPr>
          <p:cNvPr id="17" name="Picture Placeholder 37"/>
          <p:cNvSpPr>
            <a:spLocks noGrp="1"/>
          </p:cNvSpPr>
          <p:nvPr>
            <p:ph type="pic" sz="quarter" idx="22"/>
          </p:nvPr>
        </p:nvSpPr>
        <p:spPr>
          <a:xfrm>
            <a:off x="4576945" y="412461"/>
            <a:ext cx="2286000" cy="1917576"/>
          </a:xfrm>
        </p:spPr>
        <p:txBody>
          <a:bodyPr/>
          <a:lstStyle/>
          <a:p>
            <a:endParaRPr lang="en-US"/>
          </a:p>
        </p:txBody>
      </p:sp>
      <p:sp>
        <p:nvSpPr>
          <p:cNvPr id="18" name="Picture Placeholder 37"/>
          <p:cNvSpPr>
            <a:spLocks noGrp="1"/>
          </p:cNvSpPr>
          <p:nvPr>
            <p:ph type="pic" sz="quarter" idx="23"/>
          </p:nvPr>
        </p:nvSpPr>
        <p:spPr>
          <a:xfrm>
            <a:off x="6873246" y="417970"/>
            <a:ext cx="2286000" cy="1917576"/>
          </a:xfrm>
        </p:spPr>
        <p:txBody>
          <a:bodyPr/>
          <a:lstStyle/>
          <a:p>
            <a:endParaRPr lang="en-US"/>
          </a:p>
        </p:txBody>
      </p:sp>
      <p:pic>
        <p:nvPicPr>
          <p:cNvPr id="21" name="Picture 20" descr="D:\Template Powerpoint\powerpoint bps depan.jpg"/>
          <p:cNvPicPr preferRelativeResize="0">
            <a:picLocks noChangeArrowheads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92566" y="6403833"/>
            <a:ext cx="3931920" cy="54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46912" y="6570771"/>
            <a:ext cx="2133600" cy="365125"/>
          </a:xfrm>
          <a:prstGeom prst="rect">
            <a:avLst/>
          </a:prstGeom>
        </p:spPr>
        <p:txBody>
          <a:bodyPr anchor="ctr"/>
          <a:lstStyle>
            <a:lvl1pPr algn="r">
              <a:defRPr sz="1108" b="1">
                <a:solidFill>
                  <a:schemeClr val="tx1"/>
                </a:solidFill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fld id="{C3873F9D-166D-4281-9B5A-8D63A7307FC5}" type="slidenum">
              <a:rPr lang="id-ID" smtClean="0">
                <a:solidFill>
                  <a:prstClr val="black"/>
                </a:solidFill>
                <a:latin typeface="Calibri"/>
              </a:rPr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id-ID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43655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 descr="D:\Template Powerpoint\background.png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" y="2"/>
            <a:ext cx="9144001" cy="898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3" descr="D:\Template Powerpoint\logo bps.png"/>
          <p:cNvPicPr>
            <a:picLocks noChangeAspect="1" noChangeArrowheads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40675" y="165893"/>
            <a:ext cx="741479" cy="566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46912" y="6570771"/>
            <a:ext cx="2133600" cy="365125"/>
          </a:xfrm>
          <a:prstGeom prst="rect">
            <a:avLst/>
          </a:prstGeom>
        </p:spPr>
        <p:txBody>
          <a:bodyPr anchor="ctr"/>
          <a:lstStyle>
            <a:lvl1pPr algn="r">
              <a:defRPr sz="1108" b="1">
                <a:solidFill>
                  <a:schemeClr val="tx1"/>
                </a:solidFill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fld id="{C3873F9D-166D-4281-9B5A-8D63A7307FC5}" type="slidenum">
              <a:rPr lang="id-ID" smtClean="0">
                <a:solidFill>
                  <a:prstClr val="black"/>
                </a:solidFill>
                <a:latin typeface="Calibri"/>
              </a:rPr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id-ID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7" name="Picture 3" descr="D:\Template Powerpoint\logo bps.png"/>
          <p:cNvPicPr>
            <a:picLocks noChangeAspect="1" noChangeArrowheads="1"/>
          </p:cNvPicPr>
          <p:nvPr userDrawn="1"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86522" y="188640"/>
            <a:ext cx="2116730" cy="566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D:\Template Powerpoint\pelopor data statistik.png"/>
          <p:cNvPicPr>
            <a:picLocks noChangeAspect="1" noChangeArrowheads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4429" y="-3430"/>
            <a:ext cx="1679575" cy="85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ontent Placeholder 12"/>
          <p:cNvSpPr>
            <a:spLocks noGrp="1"/>
          </p:cNvSpPr>
          <p:nvPr>
            <p:ph sz="quarter" idx="13"/>
          </p:nvPr>
        </p:nvSpPr>
        <p:spPr>
          <a:xfrm>
            <a:off x="468313" y="1916832"/>
            <a:ext cx="8280400" cy="424815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585"/>
            </a:lvl1pPr>
            <a:lvl2pPr>
              <a:defRPr sz="2215"/>
            </a:lvl2pPr>
            <a:lvl3pPr>
              <a:defRPr sz="1846"/>
            </a:lvl3pPr>
            <a:lvl4pPr>
              <a:defRPr sz="1662"/>
            </a:lvl4pPr>
            <a:lvl5pPr>
              <a:defRPr sz="1662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467546" y="1052736"/>
            <a:ext cx="8280920" cy="566738"/>
          </a:xfrm>
          <a:prstGeom prst="rect">
            <a:avLst/>
          </a:prstGeom>
        </p:spPr>
        <p:txBody>
          <a:bodyPr/>
          <a:lstStyle>
            <a:lvl1pPr algn="ctr">
              <a:defRPr sz="3323" b="1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9375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D:\Template Powerpoint\background.png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" y="2"/>
            <a:ext cx="9144001" cy="898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3" descr="D:\Template Powerpoint\logo bps.png"/>
          <p:cNvPicPr>
            <a:picLocks noChangeAspect="1" noChangeArrowheads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40675" y="165893"/>
            <a:ext cx="741479" cy="566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D:\Template Powerpoint\pelopor data statistik.png"/>
          <p:cNvPicPr>
            <a:picLocks noChangeAspect="1" noChangeArrowheads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4429" y="3527"/>
            <a:ext cx="1679575" cy="85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12"/>
          <p:cNvSpPr>
            <a:spLocks noGrp="1"/>
          </p:cNvSpPr>
          <p:nvPr>
            <p:ph sz="quarter" idx="13"/>
          </p:nvPr>
        </p:nvSpPr>
        <p:spPr>
          <a:xfrm>
            <a:off x="468313" y="1916832"/>
            <a:ext cx="8280400" cy="424815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585"/>
            </a:lvl1pPr>
            <a:lvl2pPr>
              <a:defRPr sz="2215"/>
            </a:lvl2pPr>
            <a:lvl3pPr>
              <a:defRPr sz="1846"/>
            </a:lvl3pPr>
            <a:lvl4pPr>
              <a:defRPr sz="1662"/>
            </a:lvl4pPr>
            <a:lvl5pPr>
              <a:defRPr sz="1662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Title 13"/>
          <p:cNvSpPr>
            <a:spLocks noGrp="1"/>
          </p:cNvSpPr>
          <p:nvPr>
            <p:ph type="title"/>
          </p:nvPr>
        </p:nvSpPr>
        <p:spPr>
          <a:xfrm>
            <a:off x="467546" y="1052736"/>
            <a:ext cx="8280920" cy="566738"/>
          </a:xfrm>
          <a:prstGeom prst="rect">
            <a:avLst/>
          </a:prstGeom>
        </p:spPr>
        <p:txBody>
          <a:bodyPr/>
          <a:lstStyle>
            <a:lvl1pPr algn="ctr">
              <a:defRPr sz="3323" b="1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46912" y="6570771"/>
            <a:ext cx="2133600" cy="365125"/>
          </a:xfrm>
          <a:prstGeom prst="rect">
            <a:avLst/>
          </a:prstGeom>
        </p:spPr>
        <p:txBody>
          <a:bodyPr anchor="ctr"/>
          <a:lstStyle>
            <a:lvl1pPr algn="r">
              <a:defRPr sz="1108" b="1">
                <a:solidFill>
                  <a:schemeClr val="tx1"/>
                </a:solidFill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fld id="{C3873F9D-166D-4281-9B5A-8D63A7307FC5}" type="slidenum">
              <a:rPr lang="id-ID" smtClean="0">
                <a:solidFill>
                  <a:prstClr val="black"/>
                </a:solidFill>
                <a:latin typeface="Calibri"/>
              </a:rPr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id-ID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03228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D:\Template Powerpoint\background.png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" y="2"/>
            <a:ext cx="9144001" cy="898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" descr="D:\Template Powerpoint\logo bps.png"/>
          <p:cNvPicPr>
            <a:picLocks noChangeAspect="1" noChangeArrowheads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40675" y="165893"/>
            <a:ext cx="741479" cy="566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12"/>
          <p:cNvSpPr>
            <a:spLocks noGrp="1"/>
          </p:cNvSpPr>
          <p:nvPr>
            <p:ph sz="quarter" idx="13"/>
          </p:nvPr>
        </p:nvSpPr>
        <p:spPr>
          <a:xfrm>
            <a:off x="468313" y="1052736"/>
            <a:ext cx="8280400" cy="511224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585"/>
            </a:lvl1pPr>
            <a:lvl2pPr>
              <a:defRPr sz="2215"/>
            </a:lvl2pPr>
            <a:lvl3pPr>
              <a:defRPr sz="1846"/>
            </a:lvl3pPr>
            <a:lvl4pPr>
              <a:defRPr sz="1662"/>
            </a:lvl4pPr>
            <a:lvl5pPr>
              <a:defRPr sz="1662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itle 13"/>
          <p:cNvSpPr>
            <a:spLocks noGrp="1"/>
          </p:cNvSpPr>
          <p:nvPr>
            <p:ph type="title"/>
          </p:nvPr>
        </p:nvSpPr>
        <p:spPr>
          <a:xfrm>
            <a:off x="1115616" y="127257"/>
            <a:ext cx="7920880" cy="566738"/>
          </a:xfrm>
          <a:prstGeom prst="rect">
            <a:avLst/>
          </a:prstGeom>
        </p:spPr>
        <p:txBody>
          <a:bodyPr/>
          <a:lstStyle>
            <a:lvl1pPr algn="l">
              <a:defRPr sz="3323" b="1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46912" y="6570771"/>
            <a:ext cx="2133600" cy="365125"/>
          </a:xfrm>
          <a:prstGeom prst="rect">
            <a:avLst/>
          </a:prstGeom>
        </p:spPr>
        <p:txBody>
          <a:bodyPr anchor="ctr"/>
          <a:lstStyle>
            <a:lvl1pPr algn="r">
              <a:defRPr sz="1108" b="1">
                <a:solidFill>
                  <a:schemeClr val="tx1"/>
                </a:solidFill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fld id="{C3873F9D-166D-4281-9B5A-8D63A7307FC5}" type="slidenum">
              <a:rPr lang="id-ID" smtClean="0">
                <a:solidFill>
                  <a:prstClr val="black"/>
                </a:solidFill>
                <a:latin typeface="Calibri"/>
              </a:rPr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id-ID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20723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46912" y="6570771"/>
            <a:ext cx="2133600" cy="365125"/>
          </a:xfrm>
          <a:prstGeom prst="rect">
            <a:avLst/>
          </a:prstGeom>
        </p:spPr>
        <p:txBody>
          <a:bodyPr anchor="ctr"/>
          <a:lstStyle>
            <a:lvl1pPr algn="r">
              <a:defRPr sz="1108" b="1">
                <a:solidFill>
                  <a:schemeClr val="tx1"/>
                </a:solidFill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fld id="{C3873F9D-166D-4281-9B5A-8D63A7307FC5}" type="slidenum">
              <a:rPr lang="id-ID" smtClean="0">
                <a:solidFill>
                  <a:prstClr val="black"/>
                </a:solidFill>
                <a:latin typeface="Calibri"/>
              </a:rPr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id-ID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29194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/>
      </p:transition>
    </mc:Choice>
    <mc:Fallback xmlns="">
      <p:transition spd="slow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215" b="1"/>
            </a:lvl1pPr>
            <a:lvl2pPr marL="422041" indent="0">
              <a:buNone/>
              <a:defRPr sz="1846" b="1"/>
            </a:lvl2pPr>
            <a:lvl3pPr marL="844083" indent="0">
              <a:buNone/>
              <a:defRPr sz="1662" b="1"/>
            </a:lvl3pPr>
            <a:lvl4pPr marL="1266124" indent="0">
              <a:buNone/>
              <a:defRPr sz="1477" b="1"/>
            </a:lvl4pPr>
            <a:lvl5pPr marL="1688165" indent="0">
              <a:buNone/>
              <a:defRPr sz="1477" b="1"/>
            </a:lvl5pPr>
            <a:lvl6pPr marL="2110207" indent="0">
              <a:buNone/>
              <a:defRPr sz="1477" b="1"/>
            </a:lvl6pPr>
            <a:lvl7pPr marL="2532248" indent="0">
              <a:buNone/>
              <a:defRPr sz="1477" b="1"/>
            </a:lvl7pPr>
            <a:lvl8pPr marL="2954289" indent="0">
              <a:buNone/>
              <a:defRPr sz="1477" b="1"/>
            </a:lvl8pPr>
            <a:lvl9pPr marL="3376331" indent="0">
              <a:buNone/>
              <a:defRPr sz="1477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215" b="1"/>
            </a:lvl1pPr>
            <a:lvl2pPr marL="422041" indent="0">
              <a:buNone/>
              <a:defRPr sz="1846" b="1"/>
            </a:lvl2pPr>
            <a:lvl3pPr marL="844083" indent="0">
              <a:buNone/>
              <a:defRPr sz="1662" b="1"/>
            </a:lvl3pPr>
            <a:lvl4pPr marL="1266124" indent="0">
              <a:buNone/>
              <a:defRPr sz="1477" b="1"/>
            </a:lvl4pPr>
            <a:lvl5pPr marL="1688165" indent="0">
              <a:buNone/>
              <a:defRPr sz="1477" b="1"/>
            </a:lvl5pPr>
            <a:lvl6pPr marL="2110207" indent="0">
              <a:buNone/>
              <a:defRPr sz="1477" b="1"/>
            </a:lvl6pPr>
            <a:lvl7pPr marL="2532248" indent="0">
              <a:buNone/>
              <a:defRPr sz="1477" b="1"/>
            </a:lvl7pPr>
            <a:lvl8pPr marL="2954289" indent="0">
              <a:buNone/>
              <a:defRPr sz="1477" b="1"/>
            </a:lvl8pPr>
            <a:lvl9pPr marL="3376331" indent="0">
              <a:buNone/>
              <a:defRPr sz="1477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361914" y="255590"/>
            <a:ext cx="7490538" cy="574671"/>
          </a:xfrm>
        </p:spPr>
        <p:txBody>
          <a:bodyPr/>
          <a:lstStyle>
            <a:lvl1pPr algn="r">
              <a:defRPr>
                <a:latin typeface="+mn-l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DA1937F-6B02-48E4-8794-457456E05DF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6/7/2016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70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fld id="{E5816877-E68E-4127-9DC2-B9893668266B}" type="slidenum">
              <a:rPr lang="en-US">
                <a:solidFill>
                  <a:prstClr val="black"/>
                </a:solidFill>
                <a:latin typeface="Calibri"/>
              </a:rPr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2773026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/>
          <p:cNvPicPr preferRelativeResize="0">
            <a:picLocks noChangeArrowheads="1"/>
          </p:cNvPicPr>
          <p:nvPr userDrawn="1"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-35380" y="-21708"/>
            <a:ext cx="9189720" cy="38827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" name="Title 15"/>
          <p:cNvSpPr>
            <a:spLocks noGrp="1"/>
          </p:cNvSpPr>
          <p:nvPr>
            <p:ph type="title"/>
          </p:nvPr>
        </p:nvSpPr>
        <p:spPr>
          <a:xfrm>
            <a:off x="484495" y="1827925"/>
            <a:ext cx="8229600" cy="1143000"/>
          </a:xfrm>
        </p:spPr>
        <p:txBody>
          <a:bodyPr>
            <a:normAutofit/>
          </a:bodyPr>
          <a:lstStyle>
            <a:lvl1pPr>
              <a:defRPr sz="4062" b="1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pic>
        <p:nvPicPr>
          <p:cNvPr id="8" name="Picture 3" descr="D:\Template Powerpoint\logo bps.png"/>
          <p:cNvPicPr>
            <a:picLocks noChangeAspect="1" noChangeArrowheads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51533" y="188640"/>
            <a:ext cx="741479" cy="566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" descr="D:\Template Powerpoint\logo bps.png"/>
          <p:cNvPicPr>
            <a:picLocks noChangeAspect="1" noChangeArrowheads="1"/>
          </p:cNvPicPr>
          <p:nvPr userDrawn="1"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92999" y="188640"/>
            <a:ext cx="2116730" cy="566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70764" y="0"/>
            <a:ext cx="2318657" cy="1073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095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2"/>
          <p:cNvGrpSpPr>
            <a:grpSpLocks/>
          </p:cNvGrpSpPr>
          <p:nvPr/>
        </p:nvGrpSpPr>
        <p:grpSpPr bwMode="auto">
          <a:xfrm>
            <a:off x="0" y="6118225"/>
            <a:ext cx="9144000" cy="739775"/>
            <a:chOff x="0" y="6118225"/>
            <a:chExt cx="9144000" cy="739775"/>
          </a:xfrm>
        </p:grpSpPr>
        <p:sp>
          <p:nvSpPr>
            <p:cNvPr id="3" name="Rectangle 2"/>
            <p:cNvSpPr/>
            <p:nvPr/>
          </p:nvSpPr>
          <p:spPr bwMode="auto">
            <a:xfrm>
              <a:off x="0" y="6118225"/>
              <a:ext cx="9144000" cy="739775"/>
            </a:xfrm>
            <a:prstGeom prst="rect">
              <a:avLst/>
            </a:prstGeom>
            <a:solidFill>
              <a:srgbClr val="146B05"/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" name="TextBox 3"/>
            <p:cNvSpPr txBox="1"/>
            <p:nvPr/>
          </p:nvSpPr>
          <p:spPr bwMode="auto">
            <a:xfrm>
              <a:off x="779463" y="6257925"/>
              <a:ext cx="3348037" cy="400050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d-ID" sz="2000" b="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Narrow" panose="020B0606020202030204" pitchFamily="34" charset="0"/>
                </a:rPr>
                <a:t>Kementerian Pertanian</a:t>
              </a:r>
            </a:p>
          </p:txBody>
        </p:sp>
        <p:pic>
          <p:nvPicPr>
            <p:cNvPr id="5" name="Picture 15" descr="logo-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663" y="6149975"/>
              <a:ext cx="685800" cy="698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TextBox 5"/>
            <p:cNvSpPr txBox="1"/>
            <p:nvPr/>
          </p:nvSpPr>
          <p:spPr bwMode="auto">
            <a:xfrm>
              <a:off x="6450013" y="6253163"/>
              <a:ext cx="2541587" cy="400050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000" b="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Narrow" panose="020B0606020202030204" pitchFamily="34" charset="0"/>
                </a:rPr>
                <a:t>www.pertanian.go.id</a:t>
              </a:r>
            </a:p>
          </p:txBody>
        </p:sp>
        <p:cxnSp>
          <p:nvCxnSpPr>
            <p:cNvPr id="7" name="Straight Connector 6"/>
            <p:cNvCxnSpPr/>
            <p:nvPr/>
          </p:nvCxnSpPr>
          <p:spPr bwMode="auto">
            <a:xfrm flipV="1">
              <a:off x="0" y="6118225"/>
              <a:ext cx="9144000" cy="0"/>
            </a:xfrm>
            <a:prstGeom prst="line">
              <a:avLst/>
            </a:prstGeom>
            <a:ln w="57150">
              <a:solidFill>
                <a:srgbClr val="DAA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id-ID"/>
          </a:p>
        </p:txBody>
      </p:sp>
      <p:sp>
        <p:nvSpPr>
          <p:cNvPr id="9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id-ID"/>
          </a:p>
        </p:txBody>
      </p:sp>
      <p:sp>
        <p:nvSpPr>
          <p:cNvPr id="10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fld id="{7C114C1F-8505-4F3A-9652-54130A2C11AB}" type="slidenum">
              <a:rPr lang="id-ID" altLang="id-ID"/>
              <a:pPr>
                <a:defRPr/>
              </a:pPr>
              <a:t>‹#›</a:t>
            </a:fld>
            <a:endParaRPr lang="id-ID" altLang="id-ID"/>
          </a:p>
        </p:txBody>
      </p:sp>
    </p:spTree>
    <p:extLst>
      <p:ext uri="{BB962C8B-B14F-4D97-AF65-F5344CB8AC3E}">
        <p14:creationId xmlns:p14="http://schemas.microsoft.com/office/powerpoint/2010/main" val="202348161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2"/>
          <p:cNvGrpSpPr>
            <a:grpSpLocks/>
          </p:cNvGrpSpPr>
          <p:nvPr/>
        </p:nvGrpSpPr>
        <p:grpSpPr bwMode="auto">
          <a:xfrm>
            <a:off x="0" y="6118225"/>
            <a:ext cx="9144000" cy="739775"/>
            <a:chOff x="0" y="6118225"/>
            <a:chExt cx="9144000" cy="739775"/>
          </a:xfrm>
        </p:grpSpPr>
        <p:sp>
          <p:nvSpPr>
            <p:cNvPr id="5" name="Rectangle 4"/>
            <p:cNvSpPr/>
            <p:nvPr/>
          </p:nvSpPr>
          <p:spPr bwMode="auto">
            <a:xfrm>
              <a:off x="0" y="6118225"/>
              <a:ext cx="9144000" cy="739775"/>
            </a:xfrm>
            <a:prstGeom prst="rect">
              <a:avLst/>
            </a:prstGeom>
            <a:solidFill>
              <a:srgbClr val="146B05"/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" name="TextBox 5"/>
            <p:cNvSpPr txBox="1"/>
            <p:nvPr/>
          </p:nvSpPr>
          <p:spPr bwMode="auto">
            <a:xfrm>
              <a:off x="779463" y="6257925"/>
              <a:ext cx="3348037" cy="400050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d-ID" sz="2000" b="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Narrow" panose="020B0606020202030204" pitchFamily="34" charset="0"/>
                </a:rPr>
                <a:t>Kementerian Pertanian</a:t>
              </a:r>
            </a:p>
          </p:txBody>
        </p:sp>
        <p:pic>
          <p:nvPicPr>
            <p:cNvPr id="7" name="Picture 15" descr="logo-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663" y="6149975"/>
              <a:ext cx="685800" cy="698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TextBox 7"/>
            <p:cNvSpPr txBox="1"/>
            <p:nvPr/>
          </p:nvSpPr>
          <p:spPr bwMode="auto">
            <a:xfrm>
              <a:off x="6450013" y="6253163"/>
              <a:ext cx="2541587" cy="400050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000" b="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Narrow" panose="020B0606020202030204" pitchFamily="34" charset="0"/>
                </a:rPr>
                <a:t>www.pertanian.go.id</a:t>
              </a:r>
            </a:p>
          </p:txBody>
        </p:sp>
        <p:cxnSp>
          <p:nvCxnSpPr>
            <p:cNvPr id="9" name="Straight Connector 8"/>
            <p:cNvCxnSpPr/>
            <p:nvPr/>
          </p:nvCxnSpPr>
          <p:spPr bwMode="auto">
            <a:xfrm flipV="1">
              <a:off x="0" y="6118225"/>
              <a:ext cx="9144000" cy="0"/>
            </a:xfrm>
            <a:prstGeom prst="line">
              <a:avLst/>
            </a:prstGeom>
            <a:ln w="57150">
              <a:solidFill>
                <a:srgbClr val="DAA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6116" indent="0" algn="ctr">
              <a:buNone/>
              <a:defRPr sz="2000"/>
            </a:lvl2pPr>
            <a:lvl3pPr marL="912226" indent="0" algn="ctr">
              <a:buNone/>
              <a:defRPr sz="1800"/>
            </a:lvl3pPr>
            <a:lvl4pPr marL="1368337" indent="0" algn="ctr">
              <a:buNone/>
              <a:defRPr sz="1600"/>
            </a:lvl4pPr>
            <a:lvl5pPr marL="1824456" indent="0" algn="ctr">
              <a:buNone/>
              <a:defRPr sz="1600"/>
            </a:lvl5pPr>
            <a:lvl6pPr marL="2280568" indent="0" algn="ctr">
              <a:buNone/>
              <a:defRPr sz="1600"/>
            </a:lvl6pPr>
            <a:lvl7pPr marL="2736681" indent="0" algn="ctr">
              <a:buNone/>
              <a:defRPr sz="1600"/>
            </a:lvl7pPr>
            <a:lvl8pPr marL="3192802" indent="0" algn="ctr">
              <a:buNone/>
              <a:defRPr sz="1600"/>
            </a:lvl8pPr>
            <a:lvl9pPr marL="364891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388989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2"/>
          <p:cNvGrpSpPr>
            <a:grpSpLocks/>
          </p:cNvGrpSpPr>
          <p:nvPr/>
        </p:nvGrpSpPr>
        <p:grpSpPr bwMode="auto">
          <a:xfrm>
            <a:off x="0" y="6118225"/>
            <a:ext cx="9144000" cy="739775"/>
            <a:chOff x="0" y="6118225"/>
            <a:chExt cx="9144000" cy="739775"/>
          </a:xfrm>
        </p:grpSpPr>
        <p:sp>
          <p:nvSpPr>
            <p:cNvPr id="5" name="Rectangle 4"/>
            <p:cNvSpPr/>
            <p:nvPr/>
          </p:nvSpPr>
          <p:spPr bwMode="auto">
            <a:xfrm>
              <a:off x="0" y="6118225"/>
              <a:ext cx="9144000" cy="739775"/>
            </a:xfrm>
            <a:prstGeom prst="rect">
              <a:avLst/>
            </a:prstGeom>
            <a:solidFill>
              <a:srgbClr val="146B05"/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" name="TextBox 5"/>
            <p:cNvSpPr txBox="1"/>
            <p:nvPr/>
          </p:nvSpPr>
          <p:spPr bwMode="auto">
            <a:xfrm>
              <a:off x="779463" y="6257925"/>
              <a:ext cx="3348037" cy="400050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d-ID" sz="2000" b="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Narrow" panose="020B0606020202030204" pitchFamily="34" charset="0"/>
                </a:rPr>
                <a:t>Kementerian Pertanian</a:t>
              </a:r>
            </a:p>
          </p:txBody>
        </p:sp>
        <p:pic>
          <p:nvPicPr>
            <p:cNvPr id="7" name="Picture 15" descr="logo-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663" y="6149975"/>
              <a:ext cx="685800" cy="698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TextBox 7"/>
            <p:cNvSpPr txBox="1"/>
            <p:nvPr/>
          </p:nvSpPr>
          <p:spPr bwMode="auto">
            <a:xfrm>
              <a:off x="6450013" y="6253163"/>
              <a:ext cx="2541587" cy="400050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000" b="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Narrow" panose="020B0606020202030204" pitchFamily="34" charset="0"/>
                </a:rPr>
                <a:t>www.pertanian.go.id</a:t>
              </a:r>
            </a:p>
          </p:txBody>
        </p:sp>
        <p:cxnSp>
          <p:nvCxnSpPr>
            <p:cNvPr id="9" name="Straight Connector 8"/>
            <p:cNvCxnSpPr/>
            <p:nvPr/>
          </p:nvCxnSpPr>
          <p:spPr bwMode="auto">
            <a:xfrm flipV="1">
              <a:off x="0" y="6118225"/>
              <a:ext cx="9144000" cy="0"/>
            </a:xfrm>
            <a:prstGeom prst="line">
              <a:avLst/>
            </a:prstGeom>
            <a:ln w="57150">
              <a:solidFill>
                <a:srgbClr val="DAA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fld id="{6775EA25-CC08-4DD2-8699-A87E380DF549}" type="datetime1">
              <a:rPr lang="id-ID"/>
              <a:pPr>
                <a:defRPr/>
              </a:pPr>
              <a:t>07/06/2016</a:t>
            </a:fld>
            <a:endParaRPr lang="id-ID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id-ID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6EFD6157-C931-4FEB-AA6E-4158483AEF08}" type="slidenum">
              <a:rPr lang="id-ID" altLang="id-ID"/>
              <a:pPr>
                <a:defRPr/>
              </a:pPr>
              <a:t>‹#›</a:t>
            </a:fld>
            <a:endParaRPr lang="id-ID" altLang="id-ID"/>
          </a:p>
        </p:txBody>
      </p:sp>
    </p:spTree>
    <p:extLst>
      <p:ext uri="{BB962C8B-B14F-4D97-AF65-F5344CB8AC3E}">
        <p14:creationId xmlns:p14="http://schemas.microsoft.com/office/powerpoint/2010/main" val="13114728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724" r="64546" b="3615"/>
          <a:stretch>
            <a:fillRect/>
          </a:stretch>
        </p:blipFill>
        <p:spPr bwMode="auto">
          <a:xfrm>
            <a:off x="392113" y="2725738"/>
            <a:ext cx="3914775" cy="3636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Title 18"/>
          <p:cNvSpPr>
            <a:spLocks noGrp="1"/>
          </p:cNvSpPr>
          <p:nvPr>
            <p:ph type="title"/>
          </p:nvPr>
        </p:nvSpPr>
        <p:spPr>
          <a:xfrm>
            <a:off x="651665" y="3019496"/>
            <a:ext cx="3445212" cy="3054963"/>
          </a:xfrm>
        </p:spPr>
        <p:txBody>
          <a:bodyPr/>
          <a:lstStyle>
            <a:lvl1pPr>
              <a:defRPr sz="4985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4" name="Text Placeholder 23"/>
          <p:cNvSpPr>
            <a:spLocks noGrp="1"/>
          </p:cNvSpPr>
          <p:nvPr>
            <p:ph type="body" sz="quarter" idx="10"/>
          </p:nvPr>
        </p:nvSpPr>
        <p:spPr>
          <a:xfrm>
            <a:off x="5107261" y="2777166"/>
            <a:ext cx="3456384" cy="503560"/>
          </a:xfrm>
          <a:noFill/>
          <a:ln>
            <a:noFill/>
          </a:ln>
        </p:spPr>
        <p:txBody>
          <a:bodyPr>
            <a:noAutofit/>
          </a:bodyPr>
          <a:lstStyle>
            <a:lvl1pPr marL="0" indent="0" algn="ctr">
              <a:buNone/>
              <a:defRPr sz="2215">
                <a:solidFill>
                  <a:schemeClr val="bg1"/>
                </a:solidFill>
              </a:defRPr>
            </a:lvl1pPr>
            <a:lvl2pPr marL="422041" indent="0">
              <a:buNone/>
              <a:defRPr/>
            </a:lvl2pPr>
            <a:lvl3pPr marL="844083" indent="0">
              <a:buNone/>
              <a:defRPr/>
            </a:lvl3pPr>
            <a:lvl4pPr marL="1266124" indent="0">
              <a:buNone/>
              <a:defRPr/>
            </a:lvl4pPr>
            <a:lvl5pPr marL="1688165" indent="0">
              <a:buNone/>
              <a:defRPr/>
            </a:lvl5pPr>
          </a:lstStyle>
          <a:p>
            <a:pPr lvl="0"/>
            <a:r>
              <a:rPr lang="en-US" dirty="0" smtClean="0"/>
              <a:t>Click to edit Master text </a:t>
            </a:r>
          </a:p>
        </p:txBody>
      </p:sp>
      <p:sp>
        <p:nvSpPr>
          <p:cNvPr id="27" name="Text Placeholder 23"/>
          <p:cNvSpPr>
            <a:spLocks noGrp="1"/>
          </p:cNvSpPr>
          <p:nvPr>
            <p:ph type="body" sz="quarter" idx="13"/>
          </p:nvPr>
        </p:nvSpPr>
        <p:spPr>
          <a:xfrm>
            <a:off x="4802257" y="3396498"/>
            <a:ext cx="4023360" cy="548640"/>
          </a:xfrm>
          <a:solidFill>
            <a:schemeClr val="tx2">
              <a:lumMod val="40000"/>
              <a:lumOff val="60000"/>
            </a:schemeClr>
          </a:solidFill>
        </p:spPr>
        <p:txBody>
          <a:bodyPr anchor="ctr">
            <a:noAutofit/>
          </a:bodyPr>
          <a:lstStyle>
            <a:lvl1pPr marL="316531" indent="-316531">
              <a:buFont typeface="Wingdings" pitchFamily="2" charset="2"/>
              <a:buChar char="ü"/>
              <a:defRPr sz="1846"/>
            </a:lvl1pPr>
            <a:lvl2pPr marL="422041" indent="0">
              <a:buNone/>
              <a:defRPr/>
            </a:lvl2pPr>
            <a:lvl3pPr marL="844083" indent="0">
              <a:buNone/>
              <a:defRPr/>
            </a:lvl3pPr>
            <a:lvl4pPr marL="1266124" indent="0">
              <a:buNone/>
              <a:defRPr/>
            </a:lvl4pPr>
            <a:lvl5pPr marL="1688165" indent="0"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8" name="Text Placeholder 23"/>
          <p:cNvSpPr>
            <a:spLocks noGrp="1"/>
          </p:cNvSpPr>
          <p:nvPr>
            <p:ph type="body" sz="quarter" idx="14"/>
          </p:nvPr>
        </p:nvSpPr>
        <p:spPr>
          <a:xfrm>
            <a:off x="4790391" y="3986221"/>
            <a:ext cx="4023360" cy="548640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316531" indent="-316531">
              <a:buFont typeface="Wingdings" pitchFamily="2" charset="2"/>
              <a:buChar char="ü"/>
              <a:defRPr sz="1846"/>
            </a:lvl1pPr>
            <a:lvl2pPr marL="422041" indent="0">
              <a:buNone/>
              <a:defRPr/>
            </a:lvl2pPr>
            <a:lvl3pPr marL="844083" indent="0">
              <a:buNone/>
              <a:defRPr/>
            </a:lvl3pPr>
            <a:lvl4pPr marL="1266124" indent="0">
              <a:buNone/>
              <a:defRPr/>
            </a:lvl4pPr>
            <a:lvl5pPr marL="1688165" indent="0"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1" name="Text Placeholder 23"/>
          <p:cNvSpPr>
            <a:spLocks noGrp="1"/>
          </p:cNvSpPr>
          <p:nvPr>
            <p:ph type="body" sz="quarter" idx="15"/>
          </p:nvPr>
        </p:nvSpPr>
        <p:spPr>
          <a:xfrm>
            <a:off x="4790391" y="4586864"/>
            <a:ext cx="4023360" cy="548640"/>
          </a:xfrm>
          <a:solidFill>
            <a:schemeClr val="tx2">
              <a:lumMod val="40000"/>
              <a:lumOff val="60000"/>
            </a:schemeClr>
          </a:solidFill>
        </p:spPr>
        <p:txBody>
          <a:bodyPr anchor="ctr">
            <a:noAutofit/>
          </a:bodyPr>
          <a:lstStyle>
            <a:lvl1pPr marL="316531" indent="-316531">
              <a:buFont typeface="Wingdings" pitchFamily="2" charset="2"/>
              <a:buChar char="ü"/>
              <a:defRPr sz="1846"/>
            </a:lvl1pPr>
            <a:lvl2pPr marL="422041" indent="0">
              <a:buNone/>
              <a:defRPr/>
            </a:lvl2pPr>
            <a:lvl3pPr marL="844083" indent="0">
              <a:buNone/>
              <a:defRPr/>
            </a:lvl3pPr>
            <a:lvl4pPr marL="1266124" indent="0">
              <a:buNone/>
              <a:defRPr/>
            </a:lvl4pPr>
            <a:lvl5pPr marL="1688165" indent="0"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2" name="Text Placeholder 23"/>
          <p:cNvSpPr>
            <a:spLocks noGrp="1"/>
          </p:cNvSpPr>
          <p:nvPr>
            <p:ph type="body" sz="quarter" idx="16"/>
          </p:nvPr>
        </p:nvSpPr>
        <p:spPr>
          <a:xfrm>
            <a:off x="4795922" y="5186792"/>
            <a:ext cx="4023360" cy="548640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316531" indent="-316531">
              <a:buFont typeface="Wingdings" pitchFamily="2" charset="2"/>
              <a:buChar char="ü"/>
              <a:defRPr sz="1846"/>
            </a:lvl1pPr>
            <a:lvl2pPr marL="422041" indent="0">
              <a:buNone/>
              <a:defRPr/>
            </a:lvl2pPr>
            <a:lvl3pPr marL="844083" indent="0">
              <a:buNone/>
              <a:defRPr/>
            </a:lvl3pPr>
            <a:lvl4pPr marL="1266124" indent="0">
              <a:buNone/>
              <a:defRPr/>
            </a:lvl4pPr>
            <a:lvl5pPr marL="1688165" indent="0"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3" name="Text Placeholder 23"/>
          <p:cNvSpPr>
            <a:spLocks noGrp="1"/>
          </p:cNvSpPr>
          <p:nvPr>
            <p:ph type="body" sz="quarter" idx="17"/>
          </p:nvPr>
        </p:nvSpPr>
        <p:spPr>
          <a:xfrm>
            <a:off x="4788024" y="5781571"/>
            <a:ext cx="4023360" cy="548640"/>
          </a:xfrm>
          <a:solidFill>
            <a:schemeClr val="tx2">
              <a:lumMod val="40000"/>
              <a:lumOff val="60000"/>
            </a:schemeClr>
          </a:solidFill>
        </p:spPr>
        <p:txBody>
          <a:bodyPr anchor="ctr">
            <a:noAutofit/>
          </a:bodyPr>
          <a:lstStyle>
            <a:lvl1pPr marL="316531" indent="-316531">
              <a:buFont typeface="Wingdings" pitchFamily="2" charset="2"/>
              <a:buChar char="ü"/>
              <a:defRPr sz="1846"/>
            </a:lvl1pPr>
            <a:lvl2pPr marL="422041" indent="0">
              <a:buNone/>
              <a:defRPr/>
            </a:lvl2pPr>
            <a:lvl3pPr marL="844083" indent="0">
              <a:buNone/>
              <a:defRPr/>
            </a:lvl3pPr>
            <a:lvl4pPr marL="1266124" indent="0">
              <a:buNone/>
              <a:defRPr/>
            </a:lvl4pPr>
            <a:lvl5pPr marL="1688165" indent="0"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6" name="Text Placeholder 23"/>
          <p:cNvSpPr>
            <a:spLocks noGrp="1"/>
          </p:cNvSpPr>
          <p:nvPr>
            <p:ph type="body" sz="quarter" idx="19"/>
          </p:nvPr>
        </p:nvSpPr>
        <p:spPr>
          <a:xfrm>
            <a:off x="4788024" y="2762085"/>
            <a:ext cx="4023360" cy="548640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316531" indent="-316531" algn="l">
              <a:buFont typeface="Wingdings" pitchFamily="2" charset="2"/>
              <a:buChar char="ü"/>
              <a:defRPr sz="1846"/>
            </a:lvl1pPr>
            <a:lvl2pPr marL="422041" indent="0">
              <a:buNone/>
              <a:defRPr/>
            </a:lvl2pPr>
            <a:lvl3pPr marL="844083" indent="0">
              <a:buNone/>
              <a:defRPr/>
            </a:lvl3pPr>
            <a:lvl4pPr marL="1266124" indent="0">
              <a:buNone/>
              <a:defRPr/>
            </a:lvl4pPr>
            <a:lvl5pPr marL="1688165" indent="0"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8" name="Picture Placeholder 37"/>
          <p:cNvSpPr>
            <a:spLocks noGrp="1"/>
          </p:cNvSpPr>
          <p:nvPr>
            <p:ph type="pic" sz="quarter" idx="20"/>
          </p:nvPr>
        </p:nvSpPr>
        <p:spPr>
          <a:xfrm>
            <a:off x="-10634" y="412461"/>
            <a:ext cx="2286000" cy="1917576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39" name="Picture Placeholder 37"/>
          <p:cNvSpPr>
            <a:spLocks noGrp="1"/>
          </p:cNvSpPr>
          <p:nvPr>
            <p:ph type="pic" sz="quarter" idx="21"/>
          </p:nvPr>
        </p:nvSpPr>
        <p:spPr>
          <a:xfrm>
            <a:off x="2275367" y="412461"/>
            <a:ext cx="2286000" cy="1917576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40" name="Picture Placeholder 37"/>
          <p:cNvSpPr>
            <a:spLocks noGrp="1"/>
          </p:cNvSpPr>
          <p:nvPr>
            <p:ph type="pic" sz="quarter" idx="22"/>
          </p:nvPr>
        </p:nvSpPr>
        <p:spPr>
          <a:xfrm>
            <a:off x="4576945" y="412461"/>
            <a:ext cx="2286000" cy="1917576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41" name="Picture Placeholder 37"/>
          <p:cNvSpPr>
            <a:spLocks noGrp="1"/>
          </p:cNvSpPr>
          <p:nvPr>
            <p:ph type="pic" sz="quarter" idx="23"/>
          </p:nvPr>
        </p:nvSpPr>
        <p:spPr>
          <a:xfrm>
            <a:off x="6873246" y="417970"/>
            <a:ext cx="2286000" cy="1917576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24"/>
          </p:nvPr>
        </p:nvSpPr>
        <p:spPr>
          <a:xfrm>
            <a:off x="7046913" y="6570663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100" b="1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E5DF61E1-6D46-4EC0-BDD7-7623BF043B6F}" type="slidenum">
              <a:rPr lang="id-ID"/>
              <a:pPr>
                <a:defRPr/>
              </a:pPr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604761986"/>
      </p:ext>
    </p:extLst>
  </p:cSld>
  <p:clrMapOvr>
    <a:masterClrMapping/>
  </p:clrMapOvr>
  <p:transition spd="slow"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2"/>
          <p:cNvGrpSpPr>
            <a:grpSpLocks/>
          </p:cNvGrpSpPr>
          <p:nvPr/>
        </p:nvGrpSpPr>
        <p:grpSpPr bwMode="auto">
          <a:xfrm>
            <a:off x="0" y="6118225"/>
            <a:ext cx="9144000" cy="739775"/>
            <a:chOff x="0" y="6118225"/>
            <a:chExt cx="9144000" cy="739775"/>
          </a:xfrm>
        </p:grpSpPr>
        <p:sp>
          <p:nvSpPr>
            <p:cNvPr id="5" name="Rectangle 4"/>
            <p:cNvSpPr/>
            <p:nvPr/>
          </p:nvSpPr>
          <p:spPr bwMode="auto">
            <a:xfrm>
              <a:off x="0" y="6118225"/>
              <a:ext cx="9144000" cy="739775"/>
            </a:xfrm>
            <a:prstGeom prst="rect">
              <a:avLst/>
            </a:prstGeom>
            <a:solidFill>
              <a:srgbClr val="146B05"/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" name="TextBox 5"/>
            <p:cNvSpPr txBox="1"/>
            <p:nvPr/>
          </p:nvSpPr>
          <p:spPr bwMode="auto">
            <a:xfrm>
              <a:off x="779463" y="6257925"/>
              <a:ext cx="3348037" cy="400050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d-ID" sz="2000" b="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Narrow" panose="020B0606020202030204" pitchFamily="34" charset="0"/>
                </a:rPr>
                <a:t>Kementerian Pertanian</a:t>
              </a:r>
            </a:p>
          </p:txBody>
        </p:sp>
        <p:pic>
          <p:nvPicPr>
            <p:cNvPr id="7" name="Picture 15" descr="logo-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663" y="6149975"/>
              <a:ext cx="685800" cy="698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TextBox 7"/>
            <p:cNvSpPr txBox="1"/>
            <p:nvPr/>
          </p:nvSpPr>
          <p:spPr bwMode="auto">
            <a:xfrm>
              <a:off x="6450013" y="6253163"/>
              <a:ext cx="2541587" cy="400050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000" b="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Narrow" panose="020B0606020202030204" pitchFamily="34" charset="0"/>
                </a:rPr>
                <a:t>www.pertanian.go.id</a:t>
              </a:r>
            </a:p>
          </p:txBody>
        </p:sp>
        <p:cxnSp>
          <p:nvCxnSpPr>
            <p:cNvPr id="9" name="Straight Connector 8"/>
            <p:cNvCxnSpPr/>
            <p:nvPr/>
          </p:nvCxnSpPr>
          <p:spPr bwMode="auto">
            <a:xfrm flipV="1">
              <a:off x="0" y="6118225"/>
              <a:ext cx="9144000" cy="0"/>
            </a:xfrm>
            <a:prstGeom prst="line">
              <a:avLst/>
            </a:prstGeom>
            <a:ln w="57150">
              <a:solidFill>
                <a:srgbClr val="DAA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61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86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6116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2226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6833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445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056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3668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280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4891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fld id="{33753DC2-C201-4EA3-853E-718A14CF7339}" type="datetime1">
              <a:rPr lang="id-ID"/>
              <a:pPr>
                <a:defRPr/>
              </a:pPr>
              <a:t>07/06/2016</a:t>
            </a:fld>
            <a:endParaRPr lang="id-ID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id-ID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0650C848-AF36-4D4F-83EA-1192B592F987}" type="slidenum">
              <a:rPr lang="id-ID" altLang="id-ID"/>
              <a:pPr>
                <a:defRPr/>
              </a:pPr>
              <a:t>‹#›</a:t>
            </a:fld>
            <a:endParaRPr lang="id-ID" altLang="id-ID"/>
          </a:p>
        </p:txBody>
      </p:sp>
    </p:spTree>
    <p:extLst>
      <p:ext uri="{BB962C8B-B14F-4D97-AF65-F5344CB8AC3E}">
        <p14:creationId xmlns:p14="http://schemas.microsoft.com/office/powerpoint/2010/main" val="280007335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2"/>
          <p:cNvGrpSpPr>
            <a:grpSpLocks/>
          </p:cNvGrpSpPr>
          <p:nvPr/>
        </p:nvGrpSpPr>
        <p:grpSpPr bwMode="auto">
          <a:xfrm>
            <a:off x="0" y="6118225"/>
            <a:ext cx="9144000" cy="739775"/>
            <a:chOff x="0" y="6118225"/>
            <a:chExt cx="9144000" cy="739775"/>
          </a:xfrm>
        </p:grpSpPr>
        <p:sp>
          <p:nvSpPr>
            <p:cNvPr id="3" name="Rectangle 2"/>
            <p:cNvSpPr/>
            <p:nvPr/>
          </p:nvSpPr>
          <p:spPr bwMode="auto">
            <a:xfrm>
              <a:off x="0" y="6118225"/>
              <a:ext cx="9144000" cy="739775"/>
            </a:xfrm>
            <a:prstGeom prst="rect">
              <a:avLst/>
            </a:prstGeom>
            <a:solidFill>
              <a:srgbClr val="146B05"/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" name="TextBox 3"/>
            <p:cNvSpPr txBox="1"/>
            <p:nvPr/>
          </p:nvSpPr>
          <p:spPr bwMode="auto">
            <a:xfrm>
              <a:off x="779463" y="6257925"/>
              <a:ext cx="3348037" cy="400050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d-ID" sz="2000" b="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Narrow" panose="020B0606020202030204" pitchFamily="34" charset="0"/>
                </a:rPr>
                <a:t>Kementerian Pertanian</a:t>
              </a:r>
            </a:p>
          </p:txBody>
        </p:sp>
        <p:pic>
          <p:nvPicPr>
            <p:cNvPr id="5" name="Picture 15" descr="logo-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663" y="6149975"/>
              <a:ext cx="685800" cy="698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TextBox 5"/>
            <p:cNvSpPr txBox="1"/>
            <p:nvPr/>
          </p:nvSpPr>
          <p:spPr bwMode="auto">
            <a:xfrm>
              <a:off x="6450013" y="6253163"/>
              <a:ext cx="2541587" cy="400050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000" b="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Narrow" panose="020B0606020202030204" pitchFamily="34" charset="0"/>
                </a:rPr>
                <a:t>www.pertanian.go.id</a:t>
              </a:r>
            </a:p>
          </p:txBody>
        </p:sp>
        <p:cxnSp>
          <p:nvCxnSpPr>
            <p:cNvPr id="7" name="Straight Connector 6"/>
            <p:cNvCxnSpPr/>
            <p:nvPr/>
          </p:nvCxnSpPr>
          <p:spPr bwMode="auto">
            <a:xfrm flipV="1">
              <a:off x="0" y="6118225"/>
              <a:ext cx="9144000" cy="0"/>
            </a:xfrm>
            <a:prstGeom prst="line">
              <a:avLst/>
            </a:prstGeom>
            <a:ln w="57150">
              <a:solidFill>
                <a:srgbClr val="DAA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fld id="{B9B12C19-C1B3-4915-BC2F-B4313E696256}" type="datetime1">
              <a:rPr lang="id-ID"/>
              <a:pPr>
                <a:defRPr/>
              </a:pPr>
              <a:t>07/06/2016</a:t>
            </a:fld>
            <a:endParaRPr lang="id-ID"/>
          </a:p>
        </p:txBody>
      </p:sp>
      <p:sp>
        <p:nvSpPr>
          <p:cNvPr id="9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id-ID"/>
          </a:p>
        </p:txBody>
      </p:sp>
      <p:sp>
        <p:nvSpPr>
          <p:cNvPr id="10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4E2BE481-99A1-4B7A-A1B9-3136F74B86E1}" type="slidenum">
              <a:rPr lang="id-ID" altLang="id-ID"/>
              <a:pPr>
                <a:defRPr/>
              </a:pPr>
              <a:t>‹#›</a:t>
            </a:fld>
            <a:endParaRPr lang="id-ID" altLang="id-ID"/>
          </a:p>
        </p:txBody>
      </p:sp>
    </p:spTree>
    <p:extLst>
      <p:ext uri="{BB962C8B-B14F-4D97-AF65-F5344CB8AC3E}">
        <p14:creationId xmlns:p14="http://schemas.microsoft.com/office/powerpoint/2010/main" val="89919572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12"/>
          <p:cNvGrpSpPr>
            <a:grpSpLocks/>
          </p:cNvGrpSpPr>
          <p:nvPr/>
        </p:nvGrpSpPr>
        <p:grpSpPr bwMode="auto">
          <a:xfrm>
            <a:off x="0" y="6118225"/>
            <a:ext cx="9144000" cy="739775"/>
            <a:chOff x="0" y="6118225"/>
            <a:chExt cx="9144000" cy="739775"/>
          </a:xfrm>
        </p:grpSpPr>
        <p:sp>
          <p:nvSpPr>
            <p:cNvPr id="8" name="Rectangle 7"/>
            <p:cNvSpPr>
              <a:spLocks noChangeArrowheads="1"/>
            </p:cNvSpPr>
            <p:nvPr/>
          </p:nvSpPr>
          <p:spPr bwMode="auto">
            <a:xfrm>
              <a:off x="0" y="6118225"/>
              <a:ext cx="9144000" cy="739775"/>
            </a:xfrm>
            <a:prstGeom prst="rect">
              <a:avLst/>
            </a:prstGeom>
            <a:solidFill>
              <a:srgbClr val="146B05"/>
            </a:solidFill>
            <a:ln w="12700" algn="ctr">
              <a:solidFill>
                <a:srgbClr val="525252"/>
              </a:solidFill>
              <a:miter lim="800000"/>
              <a:headEnd/>
              <a:tailEnd/>
            </a:ln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>
                <a:defRPr/>
              </a:pPr>
              <a:endParaRPr lang="en-US" altLang="id-ID" smtClean="0">
                <a:solidFill>
                  <a:srgbClr val="FFFFF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 bwMode="auto">
            <a:xfrm>
              <a:off x="779463" y="6257925"/>
              <a:ext cx="3348037" cy="400050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d-ID" sz="2000" b="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Narrow" panose="020B0606020202030204" pitchFamily="34" charset="0"/>
                </a:rPr>
                <a:t>Kementerian Pertanian</a:t>
              </a:r>
            </a:p>
          </p:txBody>
        </p:sp>
        <p:pic>
          <p:nvPicPr>
            <p:cNvPr id="10" name="Picture 15" descr="logo-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663" y="6149975"/>
              <a:ext cx="685800" cy="698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" name="TextBox 10"/>
            <p:cNvSpPr txBox="1"/>
            <p:nvPr/>
          </p:nvSpPr>
          <p:spPr bwMode="auto">
            <a:xfrm>
              <a:off x="6450013" y="6253163"/>
              <a:ext cx="2541587" cy="400050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000" b="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Narrow" panose="020B0606020202030204" pitchFamily="34" charset="0"/>
                </a:rPr>
                <a:t>www.pertanian.go.id</a:t>
              </a:r>
            </a:p>
          </p:txBody>
        </p:sp>
        <p:cxnSp>
          <p:nvCxnSpPr>
            <p:cNvPr id="12" name="Straight Connector 11"/>
            <p:cNvCxnSpPr/>
            <p:nvPr/>
          </p:nvCxnSpPr>
          <p:spPr bwMode="auto">
            <a:xfrm flipV="1">
              <a:off x="0" y="6118225"/>
              <a:ext cx="9144000" cy="0"/>
            </a:xfrm>
            <a:prstGeom prst="line">
              <a:avLst/>
            </a:prstGeom>
            <a:ln w="57150">
              <a:solidFill>
                <a:srgbClr val="DAA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7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6116" indent="0">
              <a:buNone/>
              <a:defRPr sz="2000" b="1"/>
            </a:lvl2pPr>
            <a:lvl3pPr marL="912226" indent="0">
              <a:buNone/>
              <a:defRPr sz="1800" b="1"/>
            </a:lvl3pPr>
            <a:lvl4pPr marL="1368337" indent="0">
              <a:buNone/>
              <a:defRPr sz="1600" b="1"/>
            </a:lvl4pPr>
            <a:lvl5pPr marL="1824456" indent="0">
              <a:buNone/>
              <a:defRPr sz="1600" b="1"/>
            </a:lvl5pPr>
            <a:lvl6pPr marL="2280568" indent="0">
              <a:buNone/>
              <a:defRPr sz="1600" b="1"/>
            </a:lvl6pPr>
            <a:lvl7pPr marL="2736681" indent="0">
              <a:buNone/>
              <a:defRPr sz="1600" b="1"/>
            </a:lvl7pPr>
            <a:lvl8pPr marL="3192802" indent="0">
              <a:buNone/>
              <a:defRPr sz="1600" b="1"/>
            </a:lvl8pPr>
            <a:lvl9pPr marL="364891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72" y="1681167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6116" indent="0">
              <a:buNone/>
              <a:defRPr sz="2000" b="1"/>
            </a:lvl2pPr>
            <a:lvl3pPr marL="912226" indent="0">
              <a:buNone/>
              <a:defRPr sz="1800" b="1"/>
            </a:lvl3pPr>
            <a:lvl4pPr marL="1368337" indent="0">
              <a:buNone/>
              <a:defRPr sz="1600" b="1"/>
            </a:lvl4pPr>
            <a:lvl5pPr marL="1824456" indent="0">
              <a:buNone/>
              <a:defRPr sz="1600" b="1"/>
            </a:lvl5pPr>
            <a:lvl6pPr marL="2280568" indent="0">
              <a:buNone/>
              <a:defRPr sz="1600" b="1"/>
            </a:lvl6pPr>
            <a:lvl7pPr marL="2736681" indent="0">
              <a:buNone/>
              <a:defRPr sz="1600" b="1"/>
            </a:lvl7pPr>
            <a:lvl8pPr marL="3192802" indent="0">
              <a:buNone/>
              <a:defRPr sz="1600" b="1"/>
            </a:lvl8pPr>
            <a:lvl9pPr marL="364891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72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fld id="{B96E4D38-DA6E-4BE7-A58C-4C2D8F8A227F}" type="datetime1">
              <a:rPr lang="id-ID"/>
              <a:pPr>
                <a:defRPr/>
              </a:pPr>
              <a:t>07/06/2016</a:t>
            </a:fld>
            <a:endParaRPr lang="id-ID"/>
          </a:p>
        </p:txBody>
      </p:sp>
      <p:sp>
        <p:nvSpPr>
          <p:cNvPr id="14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id-ID"/>
          </a:p>
        </p:txBody>
      </p:sp>
      <p:sp>
        <p:nvSpPr>
          <p:cNvPr id="15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834332E0-CAC4-4039-8E2C-5B65796FA5A5}" type="slidenum">
              <a:rPr lang="id-ID" altLang="id-ID"/>
              <a:pPr>
                <a:defRPr/>
              </a:pPr>
              <a:t>‹#›</a:t>
            </a:fld>
            <a:endParaRPr lang="id-ID" altLang="id-ID"/>
          </a:p>
        </p:txBody>
      </p:sp>
    </p:spTree>
    <p:extLst>
      <p:ext uri="{BB962C8B-B14F-4D97-AF65-F5344CB8AC3E}">
        <p14:creationId xmlns:p14="http://schemas.microsoft.com/office/powerpoint/2010/main" val="386443083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12"/>
          <p:cNvGrpSpPr>
            <a:grpSpLocks/>
          </p:cNvGrpSpPr>
          <p:nvPr/>
        </p:nvGrpSpPr>
        <p:grpSpPr bwMode="auto">
          <a:xfrm>
            <a:off x="0" y="6118225"/>
            <a:ext cx="9144000" cy="739775"/>
            <a:chOff x="0" y="6118225"/>
            <a:chExt cx="9144000" cy="739775"/>
          </a:xfrm>
        </p:grpSpPr>
        <p:sp>
          <p:nvSpPr>
            <p:cNvPr id="4" name="Rectangle 3"/>
            <p:cNvSpPr/>
            <p:nvPr/>
          </p:nvSpPr>
          <p:spPr bwMode="auto">
            <a:xfrm>
              <a:off x="0" y="6118225"/>
              <a:ext cx="9144000" cy="739775"/>
            </a:xfrm>
            <a:prstGeom prst="rect">
              <a:avLst/>
            </a:prstGeom>
            <a:solidFill>
              <a:srgbClr val="146B05"/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" name="TextBox 4"/>
            <p:cNvSpPr txBox="1"/>
            <p:nvPr/>
          </p:nvSpPr>
          <p:spPr bwMode="auto">
            <a:xfrm>
              <a:off x="779463" y="6257925"/>
              <a:ext cx="3348037" cy="400050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d-ID" sz="2000" b="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Narrow" panose="020B0606020202030204" pitchFamily="34" charset="0"/>
                </a:rPr>
                <a:t>Kementerian Pertanian</a:t>
              </a:r>
            </a:p>
          </p:txBody>
        </p:sp>
        <p:pic>
          <p:nvPicPr>
            <p:cNvPr id="6" name="Picture 15" descr="logo-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663" y="6149975"/>
              <a:ext cx="685800" cy="698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TextBox 6"/>
            <p:cNvSpPr txBox="1"/>
            <p:nvPr/>
          </p:nvSpPr>
          <p:spPr bwMode="auto">
            <a:xfrm>
              <a:off x="6450013" y="6253163"/>
              <a:ext cx="2541587" cy="400050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000" b="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Narrow" panose="020B0606020202030204" pitchFamily="34" charset="0"/>
                </a:rPr>
                <a:t>www.pertanian.go.id</a:t>
              </a:r>
            </a:p>
          </p:txBody>
        </p:sp>
        <p:cxnSp>
          <p:nvCxnSpPr>
            <p:cNvPr id="8" name="Straight Connector 7"/>
            <p:cNvCxnSpPr/>
            <p:nvPr/>
          </p:nvCxnSpPr>
          <p:spPr bwMode="auto">
            <a:xfrm flipV="1">
              <a:off x="0" y="6118225"/>
              <a:ext cx="9144000" cy="0"/>
            </a:xfrm>
            <a:prstGeom prst="line">
              <a:avLst/>
            </a:prstGeom>
            <a:ln w="57150">
              <a:solidFill>
                <a:srgbClr val="DAA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fld id="{46BA1537-0A51-42D6-B546-9B5254F2A124}" type="datetime1">
              <a:rPr lang="id-ID"/>
              <a:pPr>
                <a:defRPr/>
              </a:pPr>
              <a:t>07/06/2016</a:t>
            </a:fld>
            <a:endParaRPr lang="id-ID"/>
          </a:p>
        </p:txBody>
      </p:sp>
      <p:sp>
        <p:nvSpPr>
          <p:cNvPr id="10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id-ID"/>
          </a:p>
        </p:txBody>
      </p:sp>
      <p:sp>
        <p:nvSpPr>
          <p:cNvPr id="11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908A501D-7531-4C12-BD21-7865F67678FF}" type="slidenum">
              <a:rPr lang="id-ID" altLang="id-ID"/>
              <a:pPr>
                <a:defRPr/>
              </a:pPr>
              <a:t>‹#›</a:t>
            </a:fld>
            <a:endParaRPr lang="id-ID" altLang="id-ID"/>
          </a:p>
        </p:txBody>
      </p:sp>
    </p:spTree>
    <p:extLst>
      <p:ext uri="{BB962C8B-B14F-4D97-AF65-F5344CB8AC3E}">
        <p14:creationId xmlns:p14="http://schemas.microsoft.com/office/powerpoint/2010/main" val="315799343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2"/>
          <p:cNvGrpSpPr>
            <a:grpSpLocks/>
          </p:cNvGrpSpPr>
          <p:nvPr/>
        </p:nvGrpSpPr>
        <p:grpSpPr bwMode="auto">
          <a:xfrm>
            <a:off x="0" y="6118225"/>
            <a:ext cx="9144000" cy="739775"/>
            <a:chOff x="0" y="6118225"/>
            <a:chExt cx="9144000" cy="739775"/>
          </a:xfrm>
        </p:grpSpPr>
        <p:sp>
          <p:nvSpPr>
            <p:cNvPr id="3" name="Rectangle 2"/>
            <p:cNvSpPr/>
            <p:nvPr/>
          </p:nvSpPr>
          <p:spPr bwMode="auto">
            <a:xfrm>
              <a:off x="0" y="6118225"/>
              <a:ext cx="9144000" cy="739775"/>
            </a:xfrm>
            <a:prstGeom prst="rect">
              <a:avLst/>
            </a:prstGeom>
            <a:solidFill>
              <a:srgbClr val="146B05"/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" name="TextBox 3"/>
            <p:cNvSpPr txBox="1"/>
            <p:nvPr/>
          </p:nvSpPr>
          <p:spPr bwMode="auto">
            <a:xfrm>
              <a:off x="779463" y="6257925"/>
              <a:ext cx="3348037" cy="400050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d-ID" sz="2000" b="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Narrow" panose="020B0606020202030204" pitchFamily="34" charset="0"/>
                </a:rPr>
                <a:t>Kementerian Pertanian</a:t>
              </a:r>
            </a:p>
          </p:txBody>
        </p:sp>
        <p:pic>
          <p:nvPicPr>
            <p:cNvPr id="5" name="Picture 15" descr="logo-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663" y="6149975"/>
              <a:ext cx="685800" cy="698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TextBox 5"/>
            <p:cNvSpPr txBox="1"/>
            <p:nvPr/>
          </p:nvSpPr>
          <p:spPr bwMode="auto">
            <a:xfrm>
              <a:off x="6450013" y="6253163"/>
              <a:ext cx="2541587" cy="400050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000" b="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Narrow" panose="020B0606020202030204" pitchFamily="34" charset="0"/>
                </a:rPr>
                <a:t>www.pertanian.go.id</a:t>
              </a:r>
            </a:p>
          </p:txBody>
        </p:sp>
        <p:cxnSp>
          <p:nvCxnSpPr>
            <p:cNvPr id="7" name="Straight Connector 6"/>
            <p:cNvCxnSpPr/>
            <p:nvPr/>
          </p:nvCxnSpPr>
          <p:spPr bwMode="auto">
            <a:xfrm flipV="1">
              <a:off x="0" y="6118225"/>
              <a:ext cx="9144000" cy="0"/>
            </a:xfrm>
            <a:prstGeom prst="line">
              <a:avLst/>
            </a:prstGeom>
            <a:ln w="57150">
              <a:solidFill>
                <a:srgbClr val="DAA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fld id="{52D5D969-167F-45DB-BEDC-928C62CD81AA}" type="datetime1">
              <a:rPr lang="id-ID"/>
              <a:pPr>
                <a:defRPr/>
              </a:pPr>
              <a:t>07/06/2016</a:t>
            </a:fld>
            <a:endParaRPr lang="id-ID"/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id-ID"/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8752310A-259D-49EF-8EAA-622A81138094}" type="slidenum">
              <a:rPr lang="id-ID" altLang="id-ID"/>
              <a:pPr>
                <a:defRPr/>
              </a:pPr>
              <a:t>‹#›</a:t>
            </a:fld>
            <a:endParaRPr lang="id-ID" altLang="id-ID"/>
          </a:p>
        </p:txBody>
      </p:sp>
    </p:spTree>
    <p:extLst>
      <p:ext uri="{BB962C8B-B14F-4D97-AF65-F5344CB8AC3E}">
        <p14:creationId xmlns:p14="http://schemas.microsoft.com/office/powerpoint/2010/main" val="235250416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12"/>
          <p:cNvGrpSpPr>
            <a:grpSpLocks/>
          </p:cNvGrpSpPr>
          <p:nvPr/>
        </p:nvGrpSpPr>
        <p:grpSpPr bwMode="auto">
          <a:xfrm>
            <a:off x="0" y="6118225"/>
            <a:ext cx="9144000" cy="739775"/>
            <a:chOff x="0" y="6118225"/>
            <a:chExt cx="9144000" cy="739775"/>
          </a:xfrm>
        </p:grpSpPr>
        <p:sp>
          <p:nvSpPr>
            <p:cNvPr id="6" name="Rectangle 5"/>
            <p:cNvSpPr/>
            <p:nvPr/>
          </p:nvSpPr>
          <p:spPr bwMode="auto">
            <a:xfrm>
              <a:off x="0" y="6118225"/>
              <a:ext cx="9144000" cy="739775"/>
            </a:xfrm>
            <a:prstGeom prst="rect">
              <a:avLst/>
            </a:prstGeom>
            <a:solidFill>
              <a:srgbClr val="146B05"/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 bwMode="auto">
            <a:xfrm>
              <a:off x="779463" y="6257925"/>
              <a:ext cx="3348037" cy="400050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d-ID" sz="2000" b="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Narrow" panose="020B0606020202030204" pitchFamily="34" charset="0"/>
                </a:rPr>
                <a:t>Kementerian Pertanian</a:t>
              </a:r>
            </a:p>
          </p:txBody>
        </p:sp>
        <p:pic>
          <p:nvPicPr>
            <p:cNvPr id="8" name="Picture 15" descr="logo-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663" y="6149975"/>
              <a:ext cx="685800" cy="698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TextBox 8"/>
            <p:cNvSpPr txBox="1"/>
            <p:nvPr/>
          </p:nvSpPr>
          <p:spPr bwMode="auto">
            <a:xfrm>
              <a:off x="6450013" y="6253163"/>
              <a:ext cx="2541587" cy="400050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000" b="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Narrow" panose="020B0606020202030204" pitchFamily="34" charset="0"/>
                </a:rPr>
                <a:t>www.pertanian.go.id</a:t>
              </a:r>
            </a:p>
          </p:txBody>
        </p:sp>
        <p:cxnSp>
          <p:nvCxnSpPr>
            <p:cNvPr id="10" name="Straight Connector 9"/>
            <p:cNvCxnSpPr/>
            <p:nvPr/>
          </p:nvCxnSpPr>
          <p:spPr bwMode="auto">
            <a:xfrm flipV="1">
              <a:off x="0" y="6118225"/>
              <a:ext cx="9144000" cy="0"/>
            </a:xfrm>
            <a:prstGeom prst="line">
              <a:avLst/>
            </a:prstGeom>
            <a:ln w="57150">
              <a:solidFill>
                <a:srgbClr val="DAA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32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6116" indent="0">
              <a:buNone/>
              <a:defRPr sz="1400"/>
            </a:lvl2pPr>
            <a:lvl3pPr marL="912226" indent="0">
              <a:buNone/>
              <a:defRPr sz="1200"/>
            </a:lvl3pPr>
            <a:lvl4pPr marL="1368337" indent="0">
              <a:buNone/>
              <a:defRPr sz="1000"/>
            </a:lvl4pPr>
            <a:lvl5pPr marL="1824456" indent="0">
              <a:buNone/>
              <a:defRPr sz="1000"/>
            </a:lvl5pPr>
            <a:lvl6pPr marL="2280568" indent="0">
              <a:buNone/>
              <a:defRPr sz="1000"/>
            </a:lvl6pPr>
            <a:lvl7pPr marL="2736681" indent="0">
              <a:buNone/>
              <a:defRPr sz="1000"/>
            </a:lvl7pPr>
            <a:lvl8pPr marL="3192802" indent="0">
              <a:buNone/>
              <a:defRPr sz="1000"/>
            </a:lvl8pPr>
            <a:lvl9pPr marL="364891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fld id="{FD3312EA-3AA7-4FF1-A5D0-1F8534C45E86}" type="datetime1">
              <a:rPr lang="id-ID"/>
              <a:pPr>
                <a:defRPr/>
              </a:pPr>
              <a:t>07/06/2016</a:t>
            </a:fld>
            <a:endParaRPr lang="id-ID"/>
          </a:p>
        </p:txBody>
      </p:sp>
      <p:sp>
        <p:nvSpPr>
          <p:cNvPr id="12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id-ID"/>
          </a:p>
        </p:txBody>
      </p:sp>
      <p:sp>
        <p:nvSpPr>
          <p:cNvPr id="13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C930385A-7495-49AE-B703-FC8B7C887639}" type="slidenum">
              <a:rPr lang="id-ID" altLang="id-ID"/>
              <a:pPr>
                <a:defRPr/>
              </a:pPr>
              <a:t>‹#›</a:t>
            </a:fld>
            <a:endParaRPr lang="id-ID" altLang="id-ID"/>
          </a:p>
        </p:txBody>
      </p:sp>
    </p:spTree>
    <p:extLst>
      <p:ext uri="{BB962C8B-B14F-4D97-AF65-F5344CB8AC3E}">
        <p14:creationId xmlns:p14="http://schemas.microsoft.com/office/powerpoint/2010/main" val="295634669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12"/>
          <p:cNvGrpSpPr>
            <a:grpSpLocks/>
          </p:cNvGrpSpPr>
          <p:nvPr/>
        </p:nvGrpSpPr>
        <p:grpSpPr bwMode="auto">
          <a:xfrm>
            <a:off x="0" y="6118225"/>
            <a:ext cx="9144000" cy="739775"/>
            <a:chOff x="0" y="6118225"/>
            <a:chExt cx="9144000" cy="739775"/>
          </a:xfrm>
        </p:grpSpPr>
        <p:sp>
          <p:nvSpPr>
            <p:cNvPr id="6" name="Rectangle 5"/>
            <p:cNvSpPr/>
            <p:nvPr/>
          </p:nvSpPr>
          <p:spPr bwMode="auto">
            <a:xfrm>
              <a:off x="0" y="6118225"/>
              <a:ext cx="9144000" cy="739775"/>
            </a:xfrm>
            <a:prstGeom prst="rect">
              <a:avLst/>
            </a:prstGeom>
            <a:solidFill>
              <a:srgbClr val="146B05"/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 bwMode="auto">
            <a:xfrm>
              <a:off x="779463" y="6257925"/>
              <a:ext cx="3348037" cy="400050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d-ID" sz="2000" b="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Narrow" panose="020B0606020202030204" pitchFamily="34" charset="0"/>
                </a:rPr>
                <a:t>Kementerian Pertanian</a:t>
              </a:r>
            </a:p>
          </p:txBody>
        </p:sp>
        <p:pic>
          <p:nvPicPr>
            <p:cNvPr id="8" name="Picture 15" descr="logo-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663" y="6149975"/>
              <a:ext cx="685800" cy="698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TextBox 8"/>
            <p:cNvSpPr txBox="1"/>
            <p:nvPr/>
          </p:nvSpPr>
          <p:spPr bwMode="auto">
            <a:xfrm>
              <a:off x="6450013" y="6253163"/>
              <a:ext cx="2541587" cy="400050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000" b="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Narrow" panose="020B0606020202030204" pitchFamily="34" charset="0"/>
                </a:rPr>
                <a:t>www.pertanian.go.id</a:t>
              </a:r>
            </a:p>
          </p:txBody>
        </p:sp>
        <p:cxnSp>
          <p:nvCxnSpPr>
            <p:cNvPr id="10" name="Straight Connector 9"/>
            <p:cNvCxnSpPr/>
            <p:nvPr/>
          </p:nvCxnSpPr>
          <p:spPr bwMode="auto">
            <a:xfrm flipV="1">
              <a:off x="0" y="6118225"/>
              <a:ext cx="9144000" cy="0"/>
            </a:xfrm>
            <a:prstGeom prst="line">
              <a:avLst/>
            </a:prstGeom>
            <a:ln w="57150">
              <a:solidFill>
                <a:srgbClr val="DAA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32"/>
            <a:ext cx="462915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6116" indent="0">
              <a:buNone/>
              <a:defRPr sz="2800"/>
            </a:lvl2pPr>
            <a:lvl3pPr marL="912226" indent="0">
              <a:buNone/>
              <a:defRPr sz="2400"/>
            </a:lvl3pPr>
            <a:lvl4pPr marL="1368337" indent="0">
              <a:buNone/>
              <a:defRPr sz="2000"/>
            </a:lvl4pPr>
            <a:lvl5pPr marL="1824456" indent="0">
              <a:buNone/>
              <a:defRPr sz="2000"/>
            </a:lvl5pPr>
            <a:lvl6pPr marL="2280568" indent="0">
              <a:buNone/>
              <a:defRPr sz="2000"/>
            </a:lvl6pPr>
            <a:lvl7pPr marL="2736681" indent="0">
              <a:buNone/>
              <a:defRPr sz="2000"/>
            </a:lvl7pPr>
            <a:lvl8pPr marL="3192802" indent="0">
              <a:buNone/>
              <a:defRPr sz="2000"/>
            </a:lvl8pPr>
            <a:lvl9pPr marL="364891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6116" indent="0">
              <a:buNone/>
              <a:defRPr sz="1400"/>
            </a:lvl2pPr>
            <a:lvl3pPr marL="912226" indent="0">
              <a:buNone/>
              <a:defRPr sz="1200"/>
            </a:lvl3pPr>
            <a:lvl4pPr marL="1368337" indent="0">
              <a:buNone/>
              <a:defRPr sz="1000"/>
            </a:lvl4pPr>
            <a:lvl5pPr marL="1824456" indent="0">
              <a:buNone/>
              <a:defRPr sz="1000"/>
            </a:lvl5pPr>
            <a:lvl6pPr marL="2280568" indent="0">
              <a:buNone/>
              <a:defRPr sz="1000"/>
            </a:lvl6pPr>
            <a:lvl7pPr marL="2736681" indent="0">
              <a:buNone/>
              <a:defRPr sz="1000"/>
            </a:lvl7pPr>
            <a:lvl8pPr marL="3192802" indent="0">
              <a:buNone/>
              <a:defRPr sz="1000"/>
            </a:lvl8pPr>
            <a:lvl9pPr marL="364891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fld id="{4FE6AB1A-0EA7-472B-B017-F36FA2854B41}" type="datetime1">
              <a:rPr lang="id-ID"/>
              <a:pPr>
                <a:defRPr/>
              </a:pPr>
              <a:t>07/06/2016</a:t>
            </a:fld>
            <a:endParaRPr lang="id-ID"/>
          </a:p>
        </p:txBody>
      </p:sp>
      <p:sp>
        <p:nvSpPr>
          <p:cNvPr id="12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id-ID"/>
          </a:p>
        </p:txBody>
      </p:sp>
      <p:sp>
        <p:nvSpPr>
          <p:cNvPr id="13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8360F18F-D97B-4DED-99F7-CC23464715DC}" type="slidenum">
              <a:rPr lang="id-ID" altLang="id-ID"/>
              <a:pPr>
                <a:defRPr/>
              </a:pPr>
              <a:t>‹#›</a:t>
            </a:fld>
            <a:endParaRPr lang="id-ID" altLang="id-ID"/>
          </a:p>
        </p:txBody>
      </p:sp>
    </p:spTree>
    <p:extLst>
      <p:ext uri="{BB962C8B-B14F-4D97-AF65-F5344CB8AC3E}">
        <p14:creationId xmlns:p14="http://schemas.microsoft.com/office/powerpoint/2010/main" val="412703440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2"/>
          <p:cNvGrpSpPr>
            <a:grpSpLocks/>
          </p:cNvGrpSpPr>
          <p:nvPr/>
        </p:nvGrpSpPr>
        <p:grpSpPr bwMode="auto">
          <a:xfrm>
            <a:off x="0" y="6118225"/>
            <a:ext cx="9144000" cy="739775"/>
            <a:chOff x="0" y="6118225"/>
            <a:chExt cx="9144000" cy="739775"/>
          </a:xfrm>
        </p:grpSpPr>
        <p:sp>
          <p:nvSpPr>
            <p:cNvPr id="5" name="Rectangle 4"/>
            <p:cNvSpPr/>
            <p:nvPr/>
          </p:nvSpPr>
          <p:spPr bwMode="auto">
            <a:xfrm>
              <a:off x="0" y="6118225"/>
              <a:ext cx="9144000" cy="739775"/>
            </a:xfrm>
            <a:prstGeom prst="rect">
              <a:avLst/>
            </a:prstGeom>
            <a:solidFill>
              <a:srgbClr val="146B05"/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" name="TextBox 5"/>
            <p:cNvSpPr txBox="1"/>
            <p:nvPr/>
          </p:nvSpPr>
          <p:spPr bwMode="auto">
            <a:xfrm>
              <a:off x="779463" y="6257925"/>
              <a:ext cx="3348037" cy="400050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d-ID" sz="2000" b="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Narrow" panose="020B0606020202030204" pitchFamily="34" charset="0"/>
                </a:rPr>
                <a:t>Kementerian Pertanian</a:t>
              </a:r>
            </a:p>
          </p:txBody>
        </p:sp>
        <p:pic>
          <p:nvPicPr>
            <p:cNvPr id="7" name="Picture 15" descr="logo-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663" y="6149975"/>
              <a:ext cx="685800" cy="698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TextBox 7"/>
            <p:cNvSpPr txBox="1"/>
            <p:nvPr/>
          </p:nvSpPr>
          <p:spPr bwMode="auto">
            <a:xfrm>
              <a:off x="6450013" y="6253163"/>
              <a:ext cx="2541587" cy="400050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000" b="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Narrow" panose="020B0606020202030204" pitchFamily="34" charset="0"/>
                </a:rPr>
                <a:t>www.pertanian.go.id</a:t>
              </a:r>
            </a:p>
          </p:txBody>
        </p:sp>
        <p:cxnSp>
          <p:nvCxnSpPr>
            <p:cNvPr id="9" name="Straight Connector 8"/>
            <p:cNvCxnSpPr/>
            <p:nvPr/>
          </p:nvCxnSpPr>
          <p:spPr bwMode="auto">
            <a:xfrm flipV="1">
              <a:off x="0" y="6118225"/>
              <a:ext cx="9144000" cy="0"/>
            </a:xfrm>
            <a:prstGeom prst="line">
              <a:avLst/>
            </a:prstGeom>
            <a:ln w="57150">
              <a:solidFill>
                <a:srgbClr val="DAA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fld id="{550BB5F8-76A0-4A1A-9663-E3D862CF3690}" type="datetime1">
              <a:rPr lang="id-ID"/>
              <a:pPr>
                <a:defRPr/>
              </a:pPr>
              <a:t>07/06/2016</a:t>
            </a:fld>
            <a:endParaRPr lang="id-ID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id-ID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AFE6CD4D-616D-4F42-A392-C4D0AA1B689C}" type="slidenum">
              <a:rPr lang="id-ID" altLang="id-ID"/>
              <a:pPr>
                <a:defRPr/>
              </a:pPr>
              <a:t>‹#›</a:t>
            </a:fld>
            <a:endParaRPr lang="id-ID" altLang="id-ID"/>
          </a:p>
        </p:txBody>
      </p:sp>
    </p:spTree>
    <p:extLst>
      <p:ext uri="{BB962C8B-B14F-4D97-AF65-F5344CB8AC3E}">
        <p14:creationId xmlns:p14="http://schemas.microsoft.com/office/powerpoint/2010/main" val="310105495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2"/>
          <p:cNvGrpSpPr>
            <a:grpSpLocks/>
          </p:cNvGrpSpPr>
          <p:nvPr/>
        </p:nvGrpSpPr>
        <p:grpSpPr bwMode="auto">
          <a:xfrm>
            <a:off x="0" y="6118225"/>
            <a:ext cx="9144000" cy="739775"/>
            <a:chOff x="0" y="6118225"/>
            <a:chExt cx="9144000" cy="739775"/>
          </a:xfrm>
        </p:grpSpPr>
        <p:sp>
          <p:nvSpPr>
            <p:cNvPr id="5" name="Rectangle 4"/>
            <p:cNvSpPr/>
            <p:nvPr/>
          </p:nvSpPr>
          <p:spPr bwMode="auto">
            <a:xfrm>
              <a:off x="0" y="6118225"/>
              <a:ext cx="9144000" cy="739775"/>
            </a:xfrm>
            <a:prstGeom prst="rect">
              <a:avLst/>
            </a:prstGeom>
            <a:solidFill>
              <a:srgbClr val="146B05"/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" name="TextBox 5"/>
            <p:cNvSpPr txBox="1"/>
            <p:nvPr/>
          </p:nvSpPr>
          <p:spPr bwMode="auto">
            <a:xfrm>
              <a:off x="779463" y="6257925"/>
              <a:ext cx="3348037" cy="400050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d-ID" sz="2000" b="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Narrow" panose="020B0606020202030204" pitchFamily="34" charset="0"/>
                </a:rPr>
                <a:t>Kementerian Pertanian</a:t>
              </a:r>
            </a:p>
          </p:txBody>
        </p:sp>
        <p:pic>
          <p:nvPicPr>
            <p:cNvPr id="7" name="Picture 15" descr="logo-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663" y="6149975"/>
              <a:ext cx="685800" cy="698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TextBox 7"/>
            <p:cNvSpPr txBox="1"/>
            <p:nvPr/>
          </p:nvSpPr>
          <p:spPr bwMode="auto">
            <a:xfrm>
              <a:off x="6450013" y="6253163"/>
              <a:ext cx="2541587" cy="400050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000" b="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Narrow" panose="020B0606020202030204" pitchFamily="34" charset="0"/>
                </a:rPr>
                <a:t>www.pertanian.go.id</a:t>
              </a:r>
            </a:p>
          </p:txBody>
        </p:sp>
        <p:cxnSp>
          <p:nvCxnSpPr>
            <p:cNvPr id="9" name="Straight Connector 8"/>
            <p:cNvCxnSpPr/>
            <p:nvPr/>
          </p:nvCxnSpPr>
          <p:spPr bwMode="auto">
            <a:xfrm flipV="1">
              <a:off x="0" y="6118225"/>
              <a:ext cx="9144000" cy="0"/>
            </a:xfrm>
            <a:prstGeom prst="line">
              <a:avLst/>
            </a:prstGeom>
            <a:ln w="57150">
              <a:solidFill>
                <a:srgbClr val="DAA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97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72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fld id="{192AE9E5-4882-4247-826E-DE2290B0EC58}" type="datetime1">
              <a:rPr lang="id-ID"/>
              <a:pPr>
                <a:defRPr/>
              </a:pPr>
              <a:t>07/06/2016</a:t>
            </a:fld>
            <a:endParaRPr lang="id-ID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id-ID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671B71A2-90C0-4E89-A35A-BBB59548BF3E}" type="slidenum">
              <a:rPr lang="id-ID" altLang="id-ID"/>
              <a:pPr>
                <a:defRPr/>
              </a:pPr>
              <a:t>‹#›</a:t>
            </a:fld>
            <a:endParaRPr lang="id-ID" altLang="id-ID"/>
          </a:p>
        </p:txBody>
      </p:sp>
    </p:spTree>
    <p:extLst>
      <p:ext uri="{BB962C8B-B14F-4D97-AF65-F5344CB8AC3E}">
        <p14:creationId xmlns:p14="http://schemas.microsoft.com/office/powerpoint/2010/main" val="304040449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168275" y="3175"/>
            <a:ext cx="1412875" cy="6858000"/>
          </a:xfrm>
          <a:prstGeom prst="rect">
            <a:avLst/>
          </a:prstGeom>
          <a:solidFill>
            <a:schemeClr val="bg1">
              <a:lumMod val="7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prstClr val="white"/>
              </a:solidFill>
            </a:endParaRPr>
          </a:p>
        </p:txBody>
      </p:sp>
      <p:pic>
        <p:nvPicPr>
          <p:cNvPr id="4" name="Picture 7" descr="C:\Users\wiwit\Pictures\slide 2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81150" cy="685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2600" y="31750"/>
            <a:ext cx="72390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 userDrawn="1"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66FBEE6-680B-415E-AE16-952277B7FDFA}" type="datetime1">
              <a:rPr lang="id-ID"/>
              <a:pPr>
                <a:defRPr/>
              </a:pPr>
              <a:t>07/06/2016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 userDrawn="1"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 userDrawn="1"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A102FB11-01AA-43F1-A3BD-251B33FFB154}" type="slidenum">
              <a:rPr lang="en-US" altLang="id-ID"/>
              <a:pPr>
                <a:defRPr/>
              </a:pPr>
              <a:t>‹#›</a:t>
            </a:fld>
            <a:endParaRPr lang="en-US" altLang="id-ID"/>
          </a:p>
        </p:txBody>
      </p:sp>
    </p:spTree>
    <p:extLst>
      <p:ext uri="{BB962C8B-B14F-4D97-AF65-F5344CB8AC3E}">
        <p14:creationId xmlns:p14="http://schemas.microsoft.com/office/powerpoint/2010/main" val="36789610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5" descr="D:\Template Powerpoint\powerpoint bps depan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31" r="25529" b="3065"/>
          <a:stretch>
            <a:fillRect/>
          </a:stretch>
        </p:blipFill>
        <p:spPr bwMode="auto">
          <a:xfrm>
            <a:off x="392113" y="2781300"/>
            <a:ext cx="3932237" cy="3624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6" descr="D:\Template Powerpoint\powerpoint bps depan.jpg"/>
          <p:cNvPicPr preferRelativeResize="0">
            <a:picLocks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236"/>
          <a:stretch>
            <a:fillRect/>
          </a:stretch>
        </p:blipFill>
        <p:spPr bwMode="auto">
          <a:xfrm>
            <a:off x="392113" y="6403975"/>
            <a:ext cx="3932237" cy="5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itle 18"/>
          <p:cNvSpPr>
            <a:spLocks noGrp="1"/>
          </p:cNvSpPr>
          <p:nvPr>
            <p:ph type="title"/>
          </p:nvPr>
        </p:nvSpPr>
        <p:spPr>
          <a:xfrm>
            <a:off x="651665" y="3080866"/>
            <a:ext cx="3445212" cy="3054963"/>
          </a:xfrm>
        </p:spPr>
        <p:txBody>
          <a:bodyPr/>
          <a:lstStyle>
            <a:lvl1pPr>
              <a:defRPr sz="4985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6" name="Text Placeholder 23"/>
          <p:cNvSpPr>
            <a:spLocks noGrp="1"/>
          </p:cNvSpPr>
          <p:nvPr>
            <p:ph type="body" sz="quarter" idx="19"/>
          </p:nvPr>
        </p:nvSpPr>
        <p:spPr>
          <a:xfrm>
            <a:off x="4788024" y="2780933"/>
            <a:ext cx="4023360" cy="3677769"/>
          </a:xfrm>
          <a:solidFill>
            <a:schemeClr val="accent5">
              <a:lumMod val="20000"/>
              <a:lumOff val="80000"/>
            </a:schemeClr>
          </a:solidFill>
        </p:spPr>
        <p:txBody>
          <a:bodyPr tIns="182880">
            <a:noAutofit/>
          </a:bodyPr>
          <a:lstStyle>
            <a:lvl1pPr marL="316531" indent="-316531" algn="l">
              <a:lnSpc>
                <a:spcPct val="150000"/>
              </a:lnSpc>
              <a:buFont typeface="Wingdings" pitchFamily="2" charset="2"/>
              <a:buChar char="q"/>
              <a:defRPr sz="1846">
                <a:solidFill>
                  <a:sysClr val="windowText" lastClr="000000"/>
                </a:solidFill>
              </a:defRPr>
            </a:lvl1pPr>
            <a:lvl2pPr marL="422041" indent="0">
              <a:buNone/>
              <a:defRPr/>
            </a:lvl2pPr>
            <a:lvl3pPr marL="844083" indent="0">
              <a:buNone/>
              <a:defRPr/>
            </a:lvl3pPr>
            <a:lvl4pPr marL="1266124" indent="0">
              <a:buNone/>
              <a:defRPr/>
            </a:lvl4pPr>
            <a:lvl5pPr marL="1688165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15" name="Picture Placeholder 37"/>
          <p:cNvSpPr>
            <a:spLocks noGrp="1"/>
          </p:cNvSpPr>
          <p:nvPr>
            <p:ph type="pic" sz="quarter" idx="20"/>
          </p:nvPr>
        </p:nvSpPr>
        <p:spPr>
          <a:xfrm>
            <a:off x="-10634" y="412461"/>
            <a:ext cx="2286000" cy="1917576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6" name="Picture Placeholder 37"/>
          <p:cNvSpPr>
            <a:spLocks noGrp="1"/>
          </p:cNvSpPr>
          <p:nvPr>
            <p:ph type="pic" sz="quarter" idx="21"/>
          </p:nvPr>
        </p:nvSpPr>
        <p:spPr>
          <a:xfrm>
            <a:off x="2275367" y="412461"/>
            <a:ext cx="2286000" cy="1917576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7" name="Picture Placeholder 37"/>
          <p:cNvSpPr>
            <a:spLocks noGrp="1"/>
          </p:cNvSpPr>
          <p:nvPr>
            <p:ph type="pic" sz="quarter" idx="22"/>
          </p:nvPr>
        </p:nvSpPr>
        <p:spPr>
          <a:xfrm>
            <a:off x="4576945" y="412461"/>
            <a:ext cx="2286000" cy="1917576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8" name="Picture Placeholder 37"/>
          <p:cNvSpPr>
            <a:spLocks noGrp="1"/>
          </p:cNvSpPr>
          <p:nvPr>
            <p:ph type="pic" sz="quarter" idx="23"/>
          </p:nvPr>
        </p:nvSpPr>
        <p:spPr>
          <a:xfrm>
            <a:off x="6873246" y="417970"/>
            <a:ext cx="2286000" cy="1917576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24"/>
          </p:nvPr>
        </p:nvSpPr>
        <p:spPr>
          <a:xfrm>
            <a:off x="7046913" y="6570663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100" b="1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018D2A08-2041-4F2B-9949-0FEE6D6189AE}" type="slidenum">
              <a:rPr lang="id-ID"/>
              <a:pPr>
                <a:defRPr/>
              </a:pPr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53267729"/>
      </p:ext>
    </p:extLst>
  </p:cSld>
  <p:clrMapOvr>
    <a:masterClrMapping/>
  </p:clrMapOvr>
  <p:transition spd="slow"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168275" y="3175"/>
            <a:ext cx="1412875" cy="6858000"/>
          </a:xfrm>
          <a:prstGeom prst="rect">
            <a:avLst/>
          </a:prstGeom>
          <a:solidFill>
            <a:schemeClr val="bg1">
              <a:lumMod val="7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prstClr val="white"/>
              </a:solidFill>
            </a:endParaRPr>
          </a:p>
        </p:txBody>
      </p:sp>
      <p:pic>
        <p:nvPicPr>
          <p:cNvPr id="4" name="Picture 7" descr="C:\Users\wiwit\Pictures\slide 2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81150" cy="685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 userDrawn="1"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1B0917C-0DFB-41C1-BA8F-644BC64BD9A5}" type="datetime1">
              <a:rPr lang="id-ID"/>
              <a:pPr>
                <a:defRPr/>
              </a:pPr>
              <a:t>07/06/2016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 userDrawn="1"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 userDrawn="1"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CED6A2BD-F568-4754-919F-5934930C379A}" type="slidenum">
              <a:rPr lang="en-US" altLang="id-ID"/>
              <a:pPr>
                <a:defRPr/>
              </a:pPr>
              <a:t>‹#›</a:t>
            </a:fld>
            <a:endParaRPr lang="en-US" altLang="id-ID"/>
          </a:p>
        </p:txBody>
      </p:sp>
    </p:spTree>
    <p:extLst>
      <p:ext uri="{BB962C8B-B14F-4D97-AF65-F5344CB8AC3E}">
        <p14:creationId xmlns:p14="http://schemas.microsoft.com/office/powerpoint/2010/main" val="211676188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168275" y="3175"/>
            <a:ext cx="1412875" cy="6858000"/>
          </a:xfrm>
          <a:prstGeom prst="rect">
            <a:avLst/>
          </a:prstGeom>
          <a:solidFill>
            <a:schemeClr val="bg1">
              <a:lumMod val="7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prstClr val="white"/>
              </a:solidFill>
            </a:endParaRPr>
          </a:p>
        </p:txBody>
      </p:sp>
      <p:pic>
        <p:nvPicPr>
          <p:cNvPr id="4" name="Picture 7" descr="C:\Users\wiwit\Pictures\slide 2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81150" cy="685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 userDrawn="1"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2BD6B8-7345-4A42-BE14-0ED20A464409}" type="datetime1">
              <a:rPr lang="id-ID"/>
              <a:pPr>
                <a:defRPr/>
              </a:pPr>
              <a:t>07/06/2016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 userDrawn="1"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 userDrawn="1"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7E35764D-C101-4C37-97F2-57C019D7BD16}" type="slidenum">
              <a:rPr lang="en-US" altLang="id-ID"/>
              <a:pPr>
                <a:defRPr/>
              </a:pPr>
              <a:t>‹#›</a:t>
            </a:fld>
            <a:endParaRPr lang="en-US" altLang="id-ID"/>
          </a:p>
        </p:txBody>
      </p:sp>
    </p:spTree>
    <p:extLst>
      <p:ext uri="{BB962C8B-B14F-4D97-AF65-F5344CB8AC3E}">
        <p14:creationId xmlns:p14="http://schemas.microsoft.com/office/powerpoint/2010/main" val="377586851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168275" y="3175"/>
            <a:ext cx="1412875" cy="6858000"/>
          </a:xfrm>
          <a:prstGeom prst="rect">
            <a:avLst/>
          </a:prstGeom>
          <a:solidFill>
            <a:schemeClr val="bg1">
              <a:lumMod val="7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prstClr val="white"/>
              </a:solidFill>
            </a:endParaRPr>
          </a:p>
        </p:txBody>
      </p:sp>
      <p:pic>
        <p:nvPicPr>
          <p:cNvPr id="4" name="Picture 7" descr="C:\Users\wiwit\Pictures\slide 2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81150" cy="685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 userDrawn="1"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4CE4E1A-6A09-40D1-8E0C-6888335971F9}" type="datetime1">
              <a:rPr lang="id-ID"/>
              <a:pPr>
                <a:defRPr/>
              </a:pPr>
              <a:t>07/06/2016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 userDrawn="1"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 userDrawn="1"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42CF99A5-CECF-4C7B-9809-5E1DE6F4308B}" type="slidenum">
              <a:rPr lang="en-US" altLang="id-ID"/>
              <a:pPr>
                <a:defRPr/>
              </a:pPr>
              <a:t>‹#›</a:t>
            </a:fld>
            <a:endParaRPr lang="en-US" altLang="id-ID"/>
          </a:p>
        </p:txBody>
      </p:sp>
    </p:spTree>
    <p:extLst>
      <p:ext uri="{BB962C8B-B14F-4D97-AF65-F5344CB8AC3E}">
        <p14:creationId xmlns:p14="http://schemas.microsoft.com/office/powerpoint/2010/main" val="588602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168275" y="3175"/>
            <a:ext cx="1412875" cy="6858000"/>
          </a:xfrm>
          <a:prstGeom prst="rect">
            <a:avLst/>
          </a:prstGeom>
          <a:solidFill>
            <a:schemeClr val="bg1">
              <a:lumMod val="7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prstClr val="white"/>
              </a:solidFill>
            </a:endParaRPr>
          </a:p>
        </p:txBody>
      </p:sp>
      <p:pic>
        <p:nvPicPr>
          <p:cNvPr id="4" name="Picture 7" descr="C:\Users\wiwit\Pictures\slide 2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81150" cy="685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 userDrawn="1"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47C5F31-79FF-497D-9C79-8F00B9D51EA8}" type="datetime1">
              <a:rPr lang="id-ID"/>
              <a:pPr>
                <a:defRPr/>
              </a:pPr>
              <a:t>07/06/2016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 userDrawn="1"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 userDrawn="1"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F3B4BE6F-89E3-4E20-A0C9-0FEA0F2E50E0}" type="slidenum">
              <a:rPr lang="en-US" altLang="id-ID"/>
              <a:pPr>
                <a:defRPr/>
              </a:pPr>
              <a:t>‹#›</a:t>
            </a:fld>
            <a:endParaRPr lang="en-US" altLang="id-ID"/>
          </a:p>
        </p:txBody>
      </p:sp>
    </p:spTree>
    <p:extLst>
      <p:ext uri="{BB962C8B-B14F-4D97-AF65-F5344CB8AC3E}">
        <p14:creationId xmlns:p14="http://schemas.microsoft.com/office/powerpoint/2010/main" val="375080653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168275" y="3175"/>
            <a:ext cx="1412875" cy="6858000"/>
          </a:xfrm>
          <a:prstGeom prst="rect">
            <a:avLst/>
          </a:prstGeom>
          <a:solidFill>
            <a:schemeClr val="bg1">
              <a:lumMod val="7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prstClr val="white"/>
              </a:solidFill>
            </a:endParaRPr>
          </a:p>
        </p:txBody>
      </p:sp>
      <p:pic>
        <p:nvPicPr>
          <p:cNvPr id="4" name="Picture 7" descr="C:\Users\wiwit\Pictures\slide 2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81150" cy="685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 userDrawn="1"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25E7438-957B-4950-9D25-5854676E7394}" type="datetime1">
              <a:rPr lang="id-ID"/>
              <a:pPr>
                <a:defRPr/>
              </a:pPr>
              <a:t>07/06/2016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 userDrawn="1"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 userDrawn="1"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30BA9FF4-65BD-4778-9A90-B967FE35FAF0}" type="slidenum">
              <a:rPr lang="en-US" altLang="id-ID"/>
              <a:pPr>
                <a:defRPr/>
              </a:pPr>
              <a:t>‹#›</a:t>
            </a:fld>
            <a:endParaRPr lang="en-US" altLang="id-ID"/>
          </a:p>
        </p:txBody>
      </p:sp>
    </p:spTree>
    <p:extLst>
      <p:ext uri="{BB962C8B-B14F-4D97-AF65-F5344CB8AC3E}">
        <p14:creationId xmlns:p14="http://schemas.microsoft.com/office/powerpoint/2010/main" val="179513748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2"/>
          <p:cNvGrpSpPr>
            <a:grpSpLocks/>
          </p:cNvGrpSpPr>
          <p:nvPr/>
        </p:nvGrpSpPr>
        <p:grpSpPr bwMode="auto">
          <a:xfrm>
            <a:off x="0" y="6118225"/>
            <a:ext cx="9144000" cy="739775"/>
            <a:chOff x="0" y="6118225"/>
            <a:chExt cx="9144000" cy="739775"/>
          </a:xfrm>
        </p:grpSpPr>
        <p:sp>
          <p:nvSpPr>
            <p:cNvPr id="5" name="Rectangle 4"/>
            <p:cNvSpPr/>
            <p:nvPr/>
          </p:nvSpPr>
          <p:spPr bwMode="auto">
            <a:xfrm>
              <a:off x="0" y="6118225"/>
              <a:ext cx="9144000" cy="739775"/>
            </a:xfrm>
            <a:prstGeom prst="rect">
              <a:avLst/>
            </a:prstGeom>
            <a:solidFill>
              <a:srgbClr val="146B05"/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" name="TextBox 5"/>
            <p:cNvSpPr txBox="1"/>
            <p:nvPr/>
          </p:nvSpPr>
          <p:spPr bwMode="auto">
            <a:xfrm>
              <a:off x="779463" y="6257925"/>
              <a:ext cx="3348037" cy="400050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d-ID" sz="2000" b="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Narrow" panose="020B0606020202030204" pitchFamily="34" charset="0"/>
                </a:rPr>
                <a:t>Kementerian Pertanian</a:t>
              </a:r>
            </a:p>
          </p:txBody>
        </p:sp>
        <p:pic>
          <p:nvPicPr>
            <p:cNvPr id="7" name="Picture 15" descr="logo-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663" y="6149975"/>
              <a:ext cx="685800" cy="698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TextBox 7"/>
            <p:cNvSpPr txBox="1"/>
            <p:nvPr/>
          </p:nvSpPr>
          <p:spPr bwMode="auto">
            <a:xfrm>
              <a:off x="6450013" y="6253163"/>
              <a:ext cx="2541587" cy="400050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000" b="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Narrow" panose="020B0606020202030204" pitchFamily="34" charset="0"/>
                </a:rPr>
                <a:t>www.pertanian.go.id</a:t>
              </a:r>
            </a:p>
          </p:txBody>
        </p:sp>
        <p:cxnSp>
          <p:nvCxnSpPr>
            <p:cNvPr id="9" name="Straight Connector 8"/>
            <p:cNvCxnSpPr/>
            <p:nvPr/>
          </p:nvCxnSpPr>
          <p:spPr bwMode="auto">
            <a:xfrm flipV="1">
              <a:off x="0" y="6118225"/>
              <a:ext cx="9144000" cy="0"/>
            </a:xfrm>
            <a:prstGeom prst="line">
              <a:avLst/>
            </a:prstGeom>
            <a:ln w="57150">
              <a:solidFill>
                <a:srgbClr val="DAA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6116" indent="0" algn="ctr">
              <a:buNone/>
              <a:defRPr sz="2000"/>
            </a:lvl2pPr>
            <a:lvl3pPr marL="912226" indent="0" algn="ctr">
              <a:buNone/>
              <a:defRPr sz="1800"/>
            </a:lvl3pPr>
            <a:lvl4pPr marL="1368337" indent="0" algn="ctr">
              <a:buNone/>
              <a:defRPr sz="1600"/>
            </a:lvl4pPr>
            <a:lvl5pPr marL="1824456" indent="0" algn="ctr">
              <a:buNone/>
              <a:defRPr sz="1600"/>
            </a:lvl5pPr>
            <a:lvl6pPr marL="2280568" indent="0" algn="ctr">
              <a:buNone/>
              <a:defRPr sz="1600"/>
            </a:lvl6pPr>
            <a:lvl7pPr marL="2736681" indent="0" algn="ctr">
              <a:buNone/>
              <a:defRPr sz="1600"/>
            </a:lvl7pPr>
            <a:lvl8pPr marL="3192802" indent="0" algn="ctr">
              <a:buNone/>
              <a:defRPr sz="1600"/>
            </a:lvl8pPr>
            <a:lvl9pPr marL="364891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1413693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2"/>
          <p:cNvGrpSpPr>
            <a:grpSpLocks/>
          </p:cNvGrpSpPr>
          <p:nvPr/>
        </p:nvGrpSpPr>
        <p:grpSpPr bwMode="auto">
          <a:xfrm>
            <a:off x="0" y="6118225"/>
            <a:ext cx="9144000" cy="739775"/>
            <a:chOff x="0" y="6118225"/>
            <a:chExt cx="9144000" cy="739775"/>
          </a:xfrm>
        </p:grpSpPr>
        <p:sp>
          <p:nvSpPr>
            <p:cNvPr id="5" name="Rectangle 4"/>
            <p:cNvSpPr/>
            <p:nvPr/>
          </p:nvSpPr>
          <p:spPr bwMode="auto">
            <a:xfrm>
              <a:off x="0" y="6118225"/>
              <a:ext cx="9144000" cy="739775"/>
            </a:xfrm>
            <a:prstGeom prst="rect">
              <a:avLst/>
            </a:prstGeom>
            <a:solidFill>
              <a:srgbClr val="146B05"/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" name="TextBox 5"/>
            <p:cNvSpPr txBox="1"/>
            <p:nvPr/>
          </p:nvSpPr>
          <p:spPr bwMode="auto">
            <a:xfrm>
              <a:off x="779463" y="6257925"/>
              <a:ext cx="3348037" cy="400050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d-ID" sz="2000" b="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Narrow" panose="020B0606020202030204" pitchFamily="34" charset="0"/>
                </a:rPr>
                <a:t>Kementerian Pertanian</a:t>
              </a:r>
            </a:p>
          </p:txBody>
        </p:sp>
        <p:pic>
          <p:nvPicPr>
            <p:cNvPr id="7" name="Picture 15" descr="logo-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663" y="6149975"/>
              <a:ext cx="685800" cy="698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TextBox 7"/>
            <p:cNvSpPr txBox="1"/>
            <p:nvPr/>
          </p:nvSpPr>
          <p:spPr bwMode="auto">
            <a:xfrm>
              <a:off x="6450013" y="6253163"/>
              <a:ext cx="2541587" cy="400050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000" b="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Narrow" panose="020B0606020202030204" pitchFamily="34" charset="0"/>
                </a:rPr>
                <a:t>www.pertanian.go.id</a:t>
              </a:r>
            </a:p>
          </p:txBody>
        </p:sp>
        <p:cxnSp>
          <p:nvCxnSpPr>
            <p:cNvPr id="9" name="Straight Connector 8"/>
            <p:cNvCxnSpPr/>
            <p:nvPr/>
          </p:nvCxnSpPr>
          <p:spPr bwMode="auto">
            <a:xfrm flipV="1">
              <a:off x="0" y="6118225"/>
              <a:ext cx="9144000" cy="0"/>
            </a:xfrm>
            <a:prstGeom prst="line">
              <a:avLst/>
            </a:prstGeom>
            <a:ln w="57150">
              <a:solidFill>
                <a:srgbClr val="DAA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fld id="{86616BB4-EA88-4606-B7D8-D407A9EABC1B}" type="datetimeFigureOut">
              <a:rPr lang="id-ID"/>
              <a:pPr>
                <a:defRPr/>
              </a:pPr>
              <a:t>07/06/2016</a:t>
            </a:fld>
            <a:endParaRPr lang="id-ID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id-ID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mtClean="0"/>
            </a:lvl1pPr>
          </a:lstStyle>
          <a:p>
            <a:pPr>
              <a:defRPr/>
            </a:pPr>
            <a:fld id="{64940D10-1F09-4727-95AD-55B938D41708}" type="slidenum">
              <a:rPr lang="id-ID" altLang="id-ID"/>
              <a:pPr>
                <a:defRPr/>
              </a:pPr>
              <a:t>‹#›</a:t>
            </a:fld>
            <a:endParaRPr lang="id-ID" altLang="id-ID"/>
          </a:p>
        </p:txBody>
      </p:sp>
    </p:spTree>
    <p:extLst>
      <p:ext uri="{BB962C8B-B14F-4D97-AF65-F5344CB8AC3E}">
        <p14:creationId xmlns:p14="http://schemas.microsoft.com/office/powerpoint/2010/main" val="411396291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2"/>
          <p:cNvGrpSpPr>
            <a:grpSpLocks/>
          </p:cNvGrpSpPr>
          <p:nvPr/>
        </p:nvGrpSpPr>
        <p:grpSpPr bwMode="auto">
          <a:xfrm>
            <a:off x="0" y="6118225"/>
            <a:ext cx="9144000" cy="739775"/>
            <a:chOff x="0" y="6118225"/>
            <a:chExt cx="9144000" cy="739775"/>
          </a:xfrm>
        </p:grpSpPr>
        <p:sp>
          <p:nvSpPr>
            <p:cNvPr id="5" name="Rectangle 4"/>
            <p:cNvSpPr/>
            <p:nvPr/>
          </p:nvSpPr>
          <p:spPr bwMode="auto">
            <a:xfrm>
              <a:off x="0" y="6118225"/>
              <a:ext cx="9144000" cy="739775"/>
            </a:xfrm>
            <a:prstGeom prst="rect">
              <a:avLst/>
            </a:prstGeom>
            <a:solidFill>
              <a:srgbClr val="146B05"/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" name="TextBox 5"/>
            <p:cNvSpPr txBox="1"/>
            <p:nvPr/>
          </p:nvSpPr>
          <p:spPr bwMode="auto">
            <a:xfrm>
              <a:off x="779463" y="6257925"/>
              <a:ext cx="3348037" cy="400050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d-ID" sz="2000" b="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Narrow" panose="020B0606020202030204" pitchFamily="34" charset="0"/>
                </a:rPr>
                <a:t>Kementerian Pertanian</a:t>
              </a:r>
            </a:p>
          </p:txBody>
        </p:sp>
        <p:pic>
          <p:nvPicPr>
            <p:cNvPr id="7" name="Picture 15" descr="logo-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663" y="6149975"/>
              <a:ext cx="685800" cy="698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TextBox 7"/>
            <p:cNvSpPr txBox="1"/>
            <p:nvPr/>
          </p:nvSpPr>
          <p:spPr bwMode="auto">
            <a:xfrm>
              <a:off x="6450013" y="6253163"/>
              <a:ext cx="2541587" cy="400050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000" b="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Narrow" panose="020B0606020202030204" pitchFamily="34" charset="0"/>
                </a:rPr>
                <a:t>www.pertanian.go.id</a:t>
              </a:r>
            </a:p>
          </p:txBody>
        </p:sp>
        <p:cxnSp>
          <p:nvCxnSpPr>
            <p:cNvPr id="9" name="Straight Connector 8"/>
            <p:cNvCxnSpPr/>
            <p:nvPr/>
          </p:nvCxnSpPr>
          <p:spPr bwMode="auto">
            <a:xfrm flipV="1">
              <a:off x="0" y="6118225"/>
              <a:ext cx="9144000" cy="0"/>
            </a:xfrm>
            <a:prstGeom prst="line">
              <a:avLst/>
            </a:prstGeom>
            <a:ln w="57150">
              <a:solidFill>
                <a:srgbClr val="DAA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61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86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6116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2226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6833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445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056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3668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280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4891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fld id="{C8FBEE8B-D7E4-4C07-B20C-10928637E24F}" type="datetimeFigureOut">
              <a:rPr lang="id-ID"/>
              <a:pPr>
                <a:defRPr/>
              </a:pPr>
              <a:t>07/06/2016</a:t>
            </a:fld>
            <a:endParaRPr lang="id-ID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id-ID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mtClean="0"/>
            </a:lvl1pPr>
          </a:lstStyle>
          <a:p>
            <a:pPr>
              <a:defRPr/>
            </a:pPr>
            <a:fld id="{A6796111-FE1A-4C41-93A1-BAC22CA1CBC1}" type="slidenum">
              <a:rPr lang="id-ID" altLang="id-ID"/>
              <a:pPr>
                <a:defRPr/>
              </a:pPr>
              <a:t>‹#›</a:t>
            </a:fld>
            <a:endParaRPr lang="id-ID" altLang="id-ID"/>
          </a:p>
        </p:txBody>
      </p:sp>
    </p:spTree>
    <p:extLst>
      <p:ext uri="{BB962C8B-B14F-4D97-AF65-F5344CB8AC3E}">
        <p14:creationId xmlns:p14="http://schemas.microsoft.com/office/powerpoint/2010/main" val="3723430803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2"/>
          <p:cNvGrpSpPr>
            <a:grpSpLocks/>
          </p:cNvGrpSpPr>
          <p:nvPr/>
        </p:nvGrpSpPr>
        <p:grpSpPr bwMode="auto">
          <a:xfrm>
            <a:off x="0" y="6118225"/>
            <a:ext cx="9144000" cy="739775"/>
            <a:chOff x="0" y="6118225"/>
            <a:chExt cx="9144000" cy="739775"/>
          </a:xfrm>
        </p:grpSpPr>
        <p:sp>
          <p:nvSpPr>
            <p:cNvPr id="3" name="Rectangle 2"/>
            <p:cNvSpPr/>
            <p:nvPr/>
          </p:nvSpPr>
          <p:spPr bwMode="auto">
            <a:xfrm>
              <a:off x="0" y="6118225"/>
              <a:ext cx="9144000" cy="739775"/>
            </a:xfrm>
            <a:prstGeom prst="rect">
              <a:avLst/>
            </a:prstGeom>
            <a:solidFill>
              <a:srgbClr val="146B05"/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" name="TextBox 3"/>
            <p:cNvSpPr txBox="1"/>
            <p:nvPr/>
          </p:nvSpPr>
          <p:spPr bwMode="auto">
            <a:xfrm>
              <a:off x="779463" y="6257925"/>
              <a:ext cx="3348037" cy="400050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d-ID" sz="2000" b="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Narrow" panose="020B0606020202030204" pitchFamily="34" charset="0"/>
                </a:rPr>
                <a:t>Kementerian Pertanian</a:t>
              </a:r>
            </a:p>
          </p:txBody>
        </p:sp>
        <p:pic>
          <p:nvPicPr>
            <p:cNvPr id="5" name="Picture 15" descr="logo-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663" y="6149975"/>
              <a:ext cx="685800" cy="698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TextBox 5"/>
            <p:cNvSpPr txBox="1"/>
            <p:nvPr/>
          </p:nvSpPr>
          <p:spPr bwMode="auto">
            <a:xfrm>
              <a:off x="6450013" y="6253163"/>
              <a:ext cx="2541587" cy="400050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000" b="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Narrow" panose="020B0606020202030204" pitchFamily="34" charset="0"/>
                </a:rPr>
                <a:t>www.pertanian.go.id</a:t>
              </a:r>
            </a:p>
          </p:txBody>
        </p:sp>
        <p:cxnSp>
          <p:nvCxnSpPr>
            <p:cNvPr id="7" name="Straight Connector 6"/>
            <p:cNvCxnSpPr/>
            <p:nvPr/>
          </p:nvCxnSpPr>
          <p:spPr bwMode="auto">
            <a:xfrm flipV="1">
              <a:off x="0" y="6118225"/>
              <a:ext cx="9144000" cy="0"/>
            </a:xfrm>
            <a:prstGeom prst="line">
              <a:avLst/>
            </a:prstGeom>
            <a:ln w="57150">
              <a:solidFill>
                <a:srgbClr val="DAA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fld id="{E5AC945A-1665-4180-A617-54D69DFD5619}" type="datetimeFigureOut">
              <a:rPr lang="id-ID"/>
              <a:pPr>
                <a:defRPr/>
              </a:pPr>
              <a:t>07/06/2016</a:t>
            </a:fld>
            <a:endParaRPr lang="id-ID"/>
          </a:p>
        </p:txBody>
      </p:sp>
      <p:sp>
        <p:nvSpPr>
          <p:cNvPr id="9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id-ID"/>
          </a:p>
        </p:txBody>
      </p:sp>
      <p:sp>
        <p:nvSpPr>
          <p:cNvPr id="10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mtClean="0"/>
            </a:lvl1pPr>
          </a:lstStyle>
          <a:p>
            <a:pPr>
              <a:defRPr/>
            </a:pPr>
            <a:fld id="{595473F2-BFFB-441A-8507-1725E070D9B2}" type="slidenum">
              <a:rPr lang="id-ID" altLang="id-ID"/>
              <a:pPr>
                <a:defRPr/>
              </a:pPr>
              <a:t>‹#›</a:t>
            </a:fld>
            <a:endParaRPr lang="id-ID" altLang="id-ID"/>
          </a:p>
        </p:txBody>
      </p:sp>
    </p:spTree>
    <p:extLst>
      <p:ext uri="{BB962C8B-B14F-4D97-AF65-F5344CB8AC3E}">
        <p14:creationId xmlns:p14="http://schemas.microsoft.com/office/powerpoint/2010/main" val="3088432627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12"/>
          <p:cNvGrpSpPr>
            <a:grpSpLocks/>
          </p:cNvGrpSpPr>
          <p:nvPr/>
        </p:nvGrpSpPr>
        <p:grpSpPr bwMode="auto">
          <a:xfrm>
            <a:off x="0" y="6118225"/>
            <a:ext cx="9144000" cy="739775"/>
            <a:chOff x="0" y="6118225"/>
            <a:chExt cx="9144000" cy="739775"/>
          </a:xfrm>
        </p:grpSpPr>
        <p:sp>
          <p:nvSpPr>
            <p:cNvPr id="8" name="Rectangle 7"/>
            <p:cNvSpPr>
              <a:spLocks noChangeArrowheads="1"/>
            </p:cNvSpPr>
            <p:nvPr/>
          </p:nvSpPr>
          <p:spPr bwMode="auto">
            <a:xfrm>
              <a:off x="0" y="6118225"/>
              <a:ext cx="9144000" cy="739775"/>
            </a:xfrm>
            <a:prstGeom prst="rect">
              <a:avLst/>
            </a:prstGeom>
            <a:solidFill>
              <a:srgbClr val="146B05"/>
            </a:solidFill>
            <a:ln w="12700" algn="ctr">
              <a:solidFill>
                <a:srgbClr val="525252"/>
              </a:solidFill>
              <a:miter lim="800000"/>
              <a:headEnd/>
              <a:tailEnd/>
            </a:ln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>
                <a:defRPr/>
              </a:pPr>
              <a:endParaRPr lang="en-US" altLang="id-ID" smtClean="0">
                <a:solidFill>
                  <a:srgbClr val="FFFFF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 bwMode="auto">
            <a:xfrm>
              <a:off x="779463" y="6257925"/>
              <a:ext cx="3348037" cy="400050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d-ID" sz="2000" b="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Narrow" panose="020B0606020202030204" pitchFamily="34" charset="0"/>
                </a:rPr>
                <a:t>Kementerian Pertanian</a:t>
              </a:r>
            </a:p>
          </p:txBody>
        </p:sp>
        <p:pic>
          <p:nvPicPr>
            <p:cNvPr id="10" name="Picture 15" descr="logo-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663" y="6149975"/>
              <a:ext cx="685800" cy="698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" name="TextBox 10"/>
            <p:cNvSpPr txBox="1"/>
            <p:nvPr/>
          </p:nvSpPr>
          <p:spPr bwMode="auto">
            <a:xfrm>
              <a:off x="6450013" y="6253163"/>
              <a:ext cx="2541587" cy="400050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000" b="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Narrow" panose="020B0606020202030204" pitchFamily="34" charset="0"/>
                </a:rPr>
                <a:t>www.pertanian.go.id</a:t>
              </a:r>
            </a:p>
          </p:txBody>
        </p:sp>
        <p:cxnSp>
          <p:nvCxnSpPr>
            <p:cNvPr id="12" name="Straight Connector 11"/>
            <p:cNvCxnSpPr/>
            <p:nvPr/>
          </p:nvCxnSpPr>
          <p:spPr bwMode="auto">
            <a:xfrm flipV="1">
              <a:off x="0" y="6118225"/>
              <a:ext cx="9144000" cy="0"/>
            </a:xfrm>
            <a:prstGeom prst="line">
              <a:avLst/>
            </a:prstGeom>
            <a:ln w="57150">
              <a:solidFill>
                <a:srgbClr val="DAA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7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6116" indent="0">
              <a:buNone/>
              <a:defRPr sz="2000" b="1"/>
            </a:lvl2pPr>
            <a:lvl3pPr marL="912226" indent="0">
              <a:buNone/>
              <a:defRPr sz="1800" b="1"/>
            </a:lvl3pPr>
            <a:lvl4pPr marL="1368337" indent="0">
              <a:buNone/>
              <a:defRPr sz="1600" b="1"/>
            </a:lvl4pPr>
            <a:lvl5pPr marL="1824456" indent="0">
              <a:buNone/>
              <a:defRPr sz="1600" b="1"/>
            </a:lvl5pPr>
            <a:lvl6pPr marL="2280568" indent="0">
              <a:buNone/>
              <a:defRPr sz="1600" b="1"/>
            </a:lvl6pPr>
            <a:lvl7pPr marL="2736681" indent="0">
              <a:buNone/>
              <a:defRPr sz="1600" b="1"/>
            </a:lvl7pPr>
            <a:lvl8pPr marL="3192802" indent="0">
              <a:buNone/>
              <a:defRPr sz="1600" b="1"/>
            </a:lvl8pPr>
            <a:lvl9pPr marL="364891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72" y="1681167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6116" indent="0">
              <a:buNone/>
              <a:defRPr sz="2000" b="1"/>
            </a:lvl2pPr>
            <a:lvl3pPr marL="912226" indent="0">
              <a:buNone/>
              <a:defRPr sz="1800" b="1"/>
            </a:lvl3pPr>
            <a:lvl4pPr marL="1368337" indent="0">
              <a:buNone/>
              <a:defRPr sz="1600" b="1"/>
            </a:lvl4pPr>
            <a:lvl5pPr marL="1824456" indent="0">
              <a:buNone/>
              <a:defRPr sz="1600" b="1"/>
            </a:lvl5pPr>
            <a:lvl6pPr marL="2280568" indent="0">
              <a:buNone/>
              <a:defRPr sz="1600" b="1"/>
            </a:lvl6pPr>
            <a:lvl7pPr marL="2736681" indent="0">
              <a:buNone/>
              <a:defRPr sz="1600" b="1"/>
            </a:lvl7pPr>
            <a:lvl8pPr marL="3192802" indent="0">
              <a:buNone/>
              <a:defRPr sz="1600" b="1"/>
            </a:lvl8pPr>
            <a:lvl9pPr marL="364891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72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fld id="{60B6CD01-99DC-48D0-9118-547517D879E2}" type="datetimeFigureOut">
              <a:rPr lang="id-ID"/>
              <a:pPr>
                <a:defRPr/>
              </a:pPr>
              <a:t>07/06/2016</a:t>
            </a:fld>
            <a:endParaRPr lang="id-ID"/>
          </a:p>
        </p:txBody>
      </p:sp>
      <p:sp>
        <p:nvSpPr>
          <p:cNvPr id="14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id-ID"/>
          </a:p>
        </p:txBody>
      </p:sp>
      <p:sp>
        <p:nvSpPr>
          <p:cNvPr id="15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mtClean="0"/>
            </a:lvl1pPr>
          </a:lstStyle>
          <a:p>
            <a:pPr>
              <a:defRPr/>
            </a:pPr>
            <a:fld id="{E0C8B1A2-E007-476B-AD0A-F6FC7E591ECC}" type="slidenum">
              <a:rPr lang="id-ID" altLang="id-ID"/>
              <a:pPr>
                <a:defRPr/>
              </a:pPr>
              <a:t>‹#›</a:t>
            </a:fld>
            <a:endParaRPr lang="id-ID" altLang="id-ID"/>
          </a:p>
        </p:txBody>
      </p:sp>
    </p:spTree>
    <p:extLst>
      <p:ext uri="{BB962C8B-B14F-4D97-AF65-F5344CB8AC3E}">
        <p14:creationId xmlns:p14="http://schemas.microsoft.com/office/powerpoint/2010/main" val="8165055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D:\Template Powerpoint\background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898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3" descr="D:\Template Powerpoint\logo bps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252"/>
          <a:stretch>
            <a:fillRect/>
          </a:stretch>
        </p:blipFill>
        <p:spPr bwMode="auto">
          <a:xfrm>
            <a:off x="241300" y="165100"/>
            <a:ext cx="741363" cy="566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 descr="D:\Template Powerpoint\logo bps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95"/>
          <a:stretch>
            <a:fillRect/>
          </a:stretch>
        </p:blipFill>
        <p:spPr bwMode="auto">
          <a:xfrm>
            <a:off x="1085850" y="188913"/>
            <a:ext cx="2117725" cy="566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4" descr="D:\Template Powerpoint\pelopor data statistik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4425" y="-3175"/>
            <a:ext cx="1679575" cy="850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Content Placeholder 12"/>
          <p:cNvSpPr>
            <a:spLocks noGrp="1"/>
          </p:cNvSpPr>
          <p:nvPr>
            <p:ph sz="quarter" idx="13"/>
          </p:nvPr>
        </p:nvSpPr>
        <p:spPr>
          <a:xfrm>
            <a:off x="468313" y="1916832"/>
            <a:ext cx="8280400" cy="4248150"/>
          </a:xfrm>
          <a:prstGeom prst="rect">
            <a:avLst/>
          </a:prstGeom>
        </p:spPr>
        <p:txBody>
          <a:bodyPr/>
          <a:lstStyle>
            <a:lvl1pPr>
              <a:defRPr sz="2585"/>
            </a:lvl1pPr>
            <a:lvl2pPr>
              <a:defRPr sz="2215"/>
            </a:lvl2pPr>
            <a:lvl3pPr>
              <a:defRPr sz="1846"/>
            </a:lvl3pPr>
            <a:lvl4pPr>
              <a:defRPr sz="1662"/>
            </a:lvl4pPr>
            <a:lvl5pPr>
              <a:defRPr sz="1662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467546" y="1052736"/>
            <a:ext cx="8280920" cy="566738"/>
          </a:xfrm>
          <a:prstGeom prst="rect">
            <a:avLst/>
          </a:prstGeom>
        </p:spPr>
        <p:txBody>
          <a:bodyPr/>
          <a:lstStyle>
            <a:lvl1pPr algn="ctr">
              <a:defRPr sz="3323" b="1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4"/>
          </p:nvPr>
        </p:nvSpPr>
        <p:spPr>
          <a:xfrm>
            <a:off x="7046913" y="6570663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100" b="1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6B7763AF-6507-4394-91EC-B0FC356525DA}" type="slidenum">
              <a:rPr lang="id-ID"/>
              <a:pPr>
                <a:defRPr/>
              </a:pPr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636440334"/>
      </p:ext>
    </p:extLst>
  </p:cSld>
  <p:clrMapOvr>
    <a:masterClrMapping/>
  </p:clrMapOvr>
  <p:transition spd="slow"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12"/>
          <p:cNvGrpSpPr>
            <a:grpSpLocks/>
          </p:cNvGrpSpPr>
          <p:nvPr/>
        </p:nvGrpSpPr>
        <p:grpSpPr bwMode="auto">
          <a:xfrm>
            <a:off x="0" y="6118225"/>
            <a:ext cx="9144000" cy="739775"/>
            <a:chOff x="0" y="6118225"/>
            <a:chExt cx="9144000" cy="739775"/>
          </a:xfrm>
        </p:grpSpPr>
        <p:sp>
          <p:nvSpPr>
            <p:cNvPr id="4" name="Rectangle 3"/>
            <p:cNvSpPr/>
            <p:nvPr/>
          </p:nvSpPr>
          <p:spPr bwMode="auto">
            <a:xfrm>
              <a:off x="0" y="6118225"/>
              <a:ext cx="9144000" cy="739775"/>
            </a:xfrm>
            <a:prstGeom prst="rect">
              <a:avLst/>
            </a:prstGeom>
            <a:solidFill>
              <a:srgbClr val="146B05"/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" name="TextBox 4"/>
            <p:cNvSpPr txBox="1"/>
            <p:nvPr/>
          </p:nvSpPr>
          <p:spPr bwMode="auto">
            <a:xfrm>
              <a:off x="779463" y="6257925"/>
              <a:ext cx="3348037" cy="400050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d-ID" sz="2000" b="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Narrow" panose="020B0606020202030204" pitchFamily="34" charset="0"/>
                </a:rPr>
                <a:t>Kementerian Pertanian</a:t>
              </a:r>
            </a:p>
          </p:txBody>
        </p:sp>
        <p:pic>
          <p:nvPicPr>
            <p:cNvPr id="6" name="Picture 15" descr="logo-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663" y="6149975"/>
              <a:ext cx="685800" cy="698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TextBox 6"/>
            <p:cNvSpPr txBox="1"/>
            <p:nvPr/>
          </p:nvSpPr>
          <p:spPr bwMode="auto">
            <a:xfrm>
              <a:off x="6450013" y="6253163"/>
              <a:ext cx="2541587" cy="400050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000" b="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Narrow" panose="020B0606020202030204" pitchFamily="34" charset="0"/>
                </a:rPr>
                <a:t>www.pertanian.go.id</a:t>
              </a:r>
            </a:p>
          </p:txBody>
        </p:sp>
        <p:cxnSp>
          <p:nvCxnSpPr>
            <p:cNvPr id="8" name="Straight Connector 7"/>
            <p:cNvCxnSpPr/>
            <p:nvPr/>
          </p:nvCxnSpPr>
          <p:spPr bwMode="auto">
            <a:xfrm flipV="1">
              <a:off x="0" y="6118225"/>
              <a:ext cx="9144000" cy="0"/>
            </a:xfrm>
            <a:prstGeom prst="line">
              <a:avLst/>
            </a:prstGeom>
            <a:ln w="57150">
              <a:solidFill>
                <a:srgbClr val="DAA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fld id="{7F6AD01D-59F8-4112-8D08-4B3979D00A6C}" type="datetimeFigureOut">
              <a:rPr lang="id-ID"/>
              <a:pPr>
                <a:defRPr/>
              </a:pPr>
              <a:t>07/06/2016</a:t>
            </a:fld>
            <a:endParaRPr lang="id-ID"/>
          </a:p>
        </p:txBody>
      </p:sp>
      <p:sp>
        <p:nvSpPr>
          <p:cNvPr id="10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id-ID"/>
          </a:p>
        </p:txBody>
      </p:sp>
      <p:sp>
        <p:nvSpPr>
          <p:cNvPr id="11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mtClean="0"/>
            </a:lvl1pPr>
          </a:lstStyle>
          <a:p>
            <a:pPr>
              <a:defRPr/>
            </a:pPr>
            <a:fld id="{5A43F23C-C7B1-4622-B048-F97B7EB1BAE1}" type="slidenum">
              <a:rPr lang="id-ID" altLang="id-ID"/>
              <a:pPr>
                <a:defRPr/>
              </a:pPr>
              <a:t>‹#›</a:t>
            </a:fld>
            <a:endParaRPr lang="id-ID" altLang="id-ID"/>
          </a:p>
        </p:txBody>
      </p:sp>
    </p:spTree>
    <p:extLst>
      <p:ext uri="{BB962C8B-B14F-4D97-AF65-F5344CB8AC3E}">
        <p14:creationId xmlns:p14="http://schemas.microsoft.com/office/powerpoint/2010/main" val="3780175666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2"/>
          <p:cNvGrpSpPr>
            <a:grpSpLocks/>
          </p:cNvGrpSpPr>
          <p:nvPr/>
        </p:nvGrpSpPr>
        <p:grpSpPr bwMode="auto">
          <a:xfrm>
            <a:off x="0" y="6118225"/>
            <a:ext cx="9144000" cy="739775"/>
            <a:chOff x="0" y="6118225"/>
            <a:chExt cx="9144000" cy="739775"/>
          </a:xfrm>
        </p:grpSpPr>
        <p:sp>
          <p:nvSpPr>
            <p:cNvPr id="3" name="Rectangle 2"/>
            <p:cNvSpPr/>
            <p:nvPr/>
          </p:nvSpPr>
          <p:spPr bwMode="auto">
            <a:xfrm>
              <a:off x="0" y="6118225"/>
              <a:ext cx="9144000" cy="739775"/>
            </a:xfrm>
            <a:prstGeom prst="rect">
              <a:avLst/>
            </a:prstGeom>
            <a:solidFill>
              <a:srgbClr val="146B05"/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" name="TextBox 3"/>
            <p:cNvSpPr txBox="1"/>
            <p:nvPr/>
          </p:nvSpPr>
          <p:spPr bwMode="auto">
            <a:xfrm>
              <a:off x="779463" y="6257925"/>
              <a:ext cx="3348037" cy="400050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d-ID" sz="2000" b="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Narrow" panose="020B0606020202030204" pitchFamily="34" charset="0"/>
                </a:rPr>
                <a:t>Kementerian Pertanian</a:t>
              </a:r>
            </a:p>
          </p:txBody>
        </p:sp>
        <p:pic>
          <p:nvPicPr>
            <p:cNvPr id="5" name="Picture 15" descr="logo-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663" y="6149975"/>
              <a:ext cx="685800" cy="698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TextBox 5"/>
            <p:cNvSpPr txBox="1"/>
            <p:nvPr/>
          </p:nvSpPr>
          <p:spPr bwMode="auto">
            <a:xfrm>
              <a:off x="6450013" y="6253163"/>
              <a:ext cx="2541587" cy="400050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000" b="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Narrow" panose="020B0606020202030204" pitchFamily="34" charset="0"/>
                </a:rPr>
                <a:t>www.pertanian.go.id</a:t>
              </a:r>
            </a:p>
          </p:txBody>
        </p:sp>
        <p:cxnSp>
          <p:nvCxnSpPr>
            <p:cNvPr id="7" name="Straight Connector 6"/>
            <p:cNvCxnSpPr/>
            <p:nvPr/>
          </p:nvCxnSpPr>
          <p:spPr bwMode="auto">
            <a:xfrm flipV="1">
              <a:off x="0" y="6118225"/>
              <a:ext cx="9144000" cy="0"/>
            </a:xfrm>
            <a:prstGeom prst="line">
              <a:avLst/>
            </a:prstGeom>
            <a:ln w="57150">
              <a:solidFill>
                <a:srgbClr val="DAA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fld id="{E18B424C-49E4-4AB7-8334-9DBC257CE6AC}" type="datetimeFigureOut">
              <a:rPr lang="id-ID"/>
              <a:pPr>
                <a:defRPr/>
              </a:pPr>
              <a:t>07/06/2016</a:t>
            </a:fld>
            <a:endParaRPr lang="id-ID"/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id-ID"/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mtClean="0"/>
            </a:lvl1pPr>
          </a:lstStyle>
          <a:p>
            <a:pPr>
              <a:defRPr/>
            </a:pPr>
            <a:fld id="{D52B6F74-EAD0-4BE8-B5DA-45EB26B4176A}" type="slidenum">
              <a:rPr lang="id-ID" altLang="id-ID"/>
              <a:pPr>
                <a:defRPr/>
              </a:pPr>
              <a:t>‹#›</a:t>
            </a:fld>
            <a:endParaRPr lang="id-ID" altLang="id-ID"/>
          </a:p>
        </p:txBody>
      </p:sp>
    </p:spTree>
    <p:extLst>
      <p:ext uri="{BB962C8B-B14F-4D97-AF65-F5344CB8AC3E}">
        <p14:creationId xmlns:p14="http://schemas.microsoft.com/office/powerpoint/2010/main" val="564800537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12"/>
          <p:cNvGrpSpPr>
            <a:grpSpLocks/>
          </p:cNvGrpSpPr>
          <p:nvPr/>
        </p:nvGrpSpPr>
        <p:grpSpPr bwMode="auto">
          <a:xfrm>
            <a:off x="0" y="6118225"/>
            <a:ext cx="9144000" cy="739775"/>
            <a:chOff x="0" y="6118225"/>
            <a:chExt cx="9144000" cy="739775"/>
          </a:xfrm>
        </p:grpSpPr>
        <p:sp>
          <p:nvSpPr>
            <p:cNvPr id="6" name="Rectangle 5"/>
            <p:cNvSpPr/>
            <p:nvPr/>
          </p:nvSpPr>
          <p:spPr bwMode="auto">
            <a:xfrm>
              <a:off x="0" y="6118225"/>
              <a:ext cx="9144000" cy="739775"/>
            </a:xfrm>
            <a:prstGeom prst="rect">
              <a:avLst/>
            </a:prstGeom>
            <a:solidFill>
              <a:srgbClr val="146B05"/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 bwMode="auto">
            <a:xfrm>
              <a:off x="779463" y="6257925"/>
              <a:ext cx="3348037" cy="400050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d-ID" sz="2000" b="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Narrow" panose="020B0606020202030204" pitchFamily="34" charset="0"/>
                </a:rPr>
                <a:t>Kementerian Pertanian</a:t>
              </a:r>
            </a:p>
          </p:txBody>
        </p:sp>
        <p:pic>
          <p:nvPicPr>
            <p:cNvPr id="8" name="Picture 15" descr="logo-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663" y="6149975"/>
              <a:ext cx="685800" cy="698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TextBox 8"/>
            <p:cNvSpPr txBox="1"/>
            <p:nvPr/>
          </p:nvSpPr>
          <p:spPr bwMode="auto">
            <a:xfrm>
              <a:off x="6450013" y="6253163"/>
              <a:ext cx="2541587" cy="400050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000" b="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Narrow" panose="020B0606020202030204" pitchFamily="34" charset="0"/>
                </a:rPr>
                <a:t>www.pertanian.go.id</a:t>
              </a:r>
            </a:p>
          </p:txBody>
        </p:sp>
        <p:cxnSp>
          <p:nvCxnSpPr>
            <p:cNvPr id="10" name="Straight Connector 9"/>
            <p:cNvCxnSpPr/>
            <p:nvPr/>
          </p:nvCxnSpPr>
          <p:spPr bwMode="auto">
            <a:xfrm flipV="1">
              <a:off x="0" y="6118225"/>
              <a:ext cx="9144000" cy="0"/>
            </a:xfrm>
            <a:prstGeom prst="line">
              <a:avLst/>
            </a:prstGeom>
            <a:ln w="57150">
              <a:solidFill>
                <a:srgbClr val="DAA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32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6116" indent="0">
              <a:buNone/>
              <a:defRPr sz="1400"/>
            </a:lvl2pPr>
            <a:lvl3pPr marL="912226" indent="0">
              <a:buNone/>
              <a:defRPr sz="1200"/>
            </a:lvl3pPr>
            <a:lvl4pPr marL="1368337" indent="0">
              <a:buNone/>
              <a:defRPr sz="1000"/>
            </a:lvl4pPr>
            <a:lvl5pPr marL="1824456" indent="0">
              <a:buNone/>
              <a:defRPr sz="1000"/>
            </a:lvl5pPr>
            <a:lvl6pPr marL="2280568" indent="0">
              <a:buNone/>
              <a:defRPr sz="1000"/>
            </a:lvl6pPr>
            <a:lvl7pPr marL="2736681" indent="0">
              <a:buNone/>
              <a:defRPr sz="1000"/>
            </a:lvl7pPr>
            <a:lvl8pPr marL="3192802" indent="0">
              <a:buNone/>
              <a:defRPr sz="1000"/>
            </a:lvl8pPr>
            <a:lvl9pPr marL="364891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fld id="{2DD553C7-9084-42A7-97B3-BED109C8F647}" type="datetimeFigureOut">
              <a:rPr lang="id-ID"/>
              <a:pPr>
                <a:defRPr/>
              </a:pPr>
              <a:t>07/06/2016</a:t>
            </a:fld>
            <a:endParaRPr lang="id-ID"/>
          </a:p>
        </p:txBody>
      </p:sp>
      <p:sp>
        <p:nvSpPr>
          <p:cNvPr id="12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id-ID"/>
          </a:p>
        </p:txBody>
      </p:sp>
      <p:sp>
        <p:nvSpPr>
          <p:cNvPr id="13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mtClean="0"/>
            </a:lvl1pPr>
          </a:lstStyle>
          <a:p>
            <a:pPr>
              <a:defRPr/>
            </a:pPr>
            <a:fld id="{778789FE-44A1-4333-9401-8C27CE116DAB}" type="slidenum">
              <a:rPr lang="id-ID" altLang="id-ID"/>
              <a:pPr>
                <a:defRPr/>
              </a:pPr>
              <a:t>‹#›</a:t>
            </a:fld>
            <a:endParaRPr lang="id-ID" altLang="id-ID"/>
          </a:p>
        </p:txBody>
      </p:sp>
    </p:spTree>
    <p:extLst>
      <p:ext uri="{BB962C8B-B14F-4D97-AF65-F5344CB8AC3E}">
        <p14:creationId xmlns:p14="http://schemas.microsoft.com/office/powerpoint/2010/main" val="1563457300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12"/>
          <p:cNvGrpSpPr>
            <a:grpSpLocks/>
          </p:cNvGrpSpPr>
          <p:nvPr/>
        </p:nvGrpSpPr>
        <p:grpSpPr bwMode="auto">
          <a:xfrm>
            <a:off x="0" y="6118225"/>
            <a:ext cx="9144000" cy="739775"/>
            <a:chOff x="0" y="6118225"/>
            <a:chExt cx="9144000" cy="739775"/>
          </a:xfrm>
        </p:grpSpPr>
        <p:sp>
          <p:nvSpPr>
            <p:cNvPr id="6" name="Rectangle 5"/>
            <p:cNvSpPr/>
            <p:nvPr/>
          </p:nvSpPr>
          <p:spPr bwMode="auto">
            <a:xfrm>
              <a:off x="0" y="6118225"/>
              <a:ext cx="9144000" cy="739775"/>
            </a:xfrm>
            <a:prstGeom prst="rect">
              <a:avLst/>
            </a:prstGeom>
            <a:solidFill>
              <a:srgbClr val="146B05"/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 bwMode="auto">
            <a:xfrm>
              <a:off x="779463" y="6257925"/>
              <a:ext cx="3348037" cy="400050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d-ID" sz="2000" b="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Narrow" panose="020B0606020202030204" pitchFamily="34" charset="0"/>
                </a:rPr>
                <a:t>Kementerian Pertanian</a:t>
              </a:r>
            </a:p>
          </p:txBody>
        </p:sp>
        <p:pic>
          <p:nvPicPr>
            <p:cNvPr id="8" name="Picture 15" descr="logo-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663" y="6149975"/>
              <a:ext cx="685800" cy="698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TextBox 8"/>
            <p:cNvSpPr txBox="1"/>
            <p:nvPr/>
          </p:nvSpPr>
          <p:spPr bwMode="auto">
            <a:xfrm>
              <a:off x="6450013" y="6253163"/>
              <a:ext cx="2541587" cy="400050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000" b="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Narrow" panose="020B0606020202030204" pitchFamily="34" charset="0"/>
                </a:rPr>
                <a:t>www.pertanian.go.id</a:t>
              </a:r>
            </a:p>
          </p:txBody>
        </p:sp>
        <p:cxnSp>
          <p:nvCxnSpPr>
            <p:cNvPr id="10" name="Straight Connector 9"/>
            <p:cNvCxnSpPr/>
            <p:nvPr/>
          </p:nvCxnSpPr>
          <p:spPr bwMode="auto">
            <a:xfrm flipV="1">
              <a:off x="0" y="6118225"/>
              <a:ext cx="9144000" cy="0"/>
            </a:xfrm>
            <a:prstGeom prst="line">
              <a:avLst/>
            </a:prstGeom>
            <a:ln w="57150">
              <a:solidFill>
                <a:srgbClr val="DAA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32"/>
            <a:ext cx="462915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6116" indent="0">
              <a:buNone/>
              <a:defRPr sz="2800"/>
            </a:lvl2pPr>
            <a:lvl3pPr marL="912226" indent="0">
              <a:buNone/>
              <a:defRPr sz="2400"/>
            </a:lvl3pPr>
            <a:lvl4pPr marL="1368337" indent="0">
              <a:buNone/>
              <a:defRPr sz="2000"/>
            </a:lvl4pPr>
            <a:lvl5pPr marL="1824456" indent="0">
              <a:buNone/>
              <a:defRPr sz="2000"/>
            </a:lvl5pPr>
            <a:lvl6pPr marL="2280568" indent="0">
              <a:buNone/>
              <a:defRPr sz="2000"/>
            </a:lvl6pPr>
            <a:lvl7pPr marL="2736681" indent="0">
              <a:buNone/>
              <a:defRPr sz="2000"/>
            </a:lvl7pPr>
            <a:lvl8pPr marL="3192802" indent="0">
              <a:buNone/>
              <a:defRPr sz="2000"/>
            </a:lvl8pPr>
            <a:lvl9pPr marL="364891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6116" indent="0">
              <a:buNone/>
              <a:defRPr sz="1400"/>
            </a:lvl2pPr>
            <a:lvl3pPr marL="912226" indent="0">
              <a:buNone/>
              <a:defRPr sz="1200"/>
            </a:lvl3pPr>
            <a:lvl4pPr marL="1368337" indent="0">
              <a:buNone/>
              <a:defRPr sz="1000"/>
            </a:lvl4pPr>
            <a:lvl5pPr marL="1824456" indent="0">
              <a:buNone/>
              <a:defRPr sz="1000"/>
            </a:lvl5pPr>
            <a:lvl6pPr marL="2280568" indent="0">
              <a:buNone/>
              <a:defRPr sz="1000"/>
            </a:lvl6pPr>
            <a:lvl7pPr marL="2736681" indent="0">
              <a:buNone/>
              <a:defRPr sz="1000"/>
            </a:lvl7pPr>
            <a:lvl8pPr marL="3192802" indent="0">
              <a:buNone/>
              <a:defRPr sz="1000"/>
            </a:lvl8pPr>
            <a:lvl9pPr marL="364891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fld id="{D642AFD7-F732-43C9-B2F8-55F2E8300A32}" type="datetimeFigureOut">
              <a:rPr lang="id-ID"/>
              <a:pPr>
                <a:defRPr/>
              </a:pPr>
              <a:t>07/06/2016</a:t>
            </a:fld>
            <a:endParaRPr lang="id-ID"/>
          </a:p>
        </p:txBody>
      </p:sp>
      <p:sp>
        <p:nvSpPr>
          <p:cNvPr id="12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id-ID"/>
          </a:p>
        </p:txBody>
      </p:sp>
      <p:sp>
        <p:nvSpPr>
          <p:cNvPr id="13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mtClean="0"/>
            </a:lvl1pPr>
          </a:lstStyle>
          <a:p>
            <a:pPr>
              <a:defRPr/>
            </a:pPr>
            <a:fld id="{18DC8BF4-6F7F-4F49-A8F6-26500BA7A090}" type="slidenum">
              <a:rPr lang="id-ID" altLang="id-ID"/>
              <a:pPr>
                <a:defRPr/>
              </a:pPr>
              <a:t>‹#›</a:t>
            </a:fld>
            <a:endParaRPr lang="id-ID" altLang="id-ID"/>
          </a:p>
        </p:txBody>
      </p:sp>
    </p:spTree>
    <p:extLst>
      <p:ext uri="{BB962C8B-B14F-4D97-AF65-F5344CB8AC3E}">
        <p14:creationId xmlns:p14="http://schemas.microsoft.com/office/powerpoint/2010/main" val="1838595743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2"/>
          <p:cNvGrpSpPr>
            <a:grpSpLocks/>
          </p:cNvGrpSpPr>
          <p:nvPr/>
        </p:nvGrpSpPr>
        <p:grpSpPr bwMode="auto">
          <a:xfrm>
            <a:off x="0" y="6118225"/>
            <a:ext cx="9144000" cy="739775"/>
            <a:chOff x="0" y="6118225"/>
            <a:chExt cx="9144000" cy="739775"/>
          </a:xfrm>
        </p:grpSpPr>
        <p:sp>
          <p:nvSpPr>
            <p:cNvPr id="5" name="Rectangle 4"/>
            <p:cNvSpPr/>
            <p:nvPr/>
          </p:nvSpPr>
          <p:spPr bwMode="auto">
            <a:xfrm>
              <a:off x="0" y="6118225"/>
              <a:ext cx="9144000" cy="739775"/>
            </a:xfrm>
            <a:prstGeom prst="rect">
              <a:avLst/>
            </a:prstGeom>
            <a:solidFill>
              <a:srgbClr val="146B05"/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" name="TextBox 5"/>
            <p:cNvSpPr txBox="1"/>
            <p:nvPr/>
          </p:nvSpPr>
          <p:spPr bwMode="auto">
            <a:xfrm>
              <a:off x="779463" y="6257925"/>
              <a:ext cx="3348037" cy="400050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d-ID" sz="2000" b="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Narrow" panose="020B0606020202030204" pitchFamily="34" charset="0"/>
                </a:rPr>
                <a:t>Kementerian Pertanian</a:t>
              </a:r>
            </a:p>
          </p:txBody>
        </p:sp>
        <p:pic>
          <p:nvPicPr>
            <p:cNvPr id="7" name="Picture 15" descr="logo-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663" y="6149975"/>
              <a:ext cx="685800" cy="698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TextBox 7"/>
            <p:cNvSpPr txBox="1"/>
            <p:nvPr/>
          </p:nvSpPr>
          <p:spPr bwMode="auto">
            <a:xfrm>
              <a:off x="6450013" y="6253163"/>
              <a:ext cx="2541587" cy="400050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000" b="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Narrow" panose="020B0606020202030204" pitchFamily="34" charset="0"/>
                </a:rPr>
                <a:t>www.pertanian.go.id</a:t>
              </a:r>
            </a:p>
          </p:txBody>
        </p:sp>
        <p:cxnSp>
          <p:nvCxnSpPr>
            <p:cNvPr id="9" name="Straight Connector 8"/>
            <p:cNvCxnSpPr/>
            <p:nvPr/>
          </p:nvCxnSpPr>
          <p:spPr bwMode="auto">
            <a:xfrm flipV="1">
              <a:off x="0" y="6118225"/>
              <a:ext cx="9144000" cy="0"/>
            </a:xfrm>
            <a:prstGeom prst="line">
              <a:avLst/>
            </a:prstGeom>
            <a:ln w="57150">
              <a:solidFill>
                <a:srgbClr val="DAA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fld id="{B7D17F8C-9CEE-4A59-96CD-73DB13A5C9DA}" type="datetimeFigureOut">
              <a:rPr lang="id-ID"/>
              <a:pPr>
                <a:defRPr/>
              </a:pPr>
              <a:t>07/06/2016</a:t>
            </a:fld>
            <a:endParaRPr lang="id-ID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id-ID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mtClean="0"/>
            </a:lvl1pPr>
          </a:lstStyle>
          <a:p>
            <a:pPr>
              <a:defRPr/>
            </a:pPr>
            <a:fld id="{83AD1CAE-0851-47C7-BBA6-C627024080CD}" type="slidenum">
              <a:rPr lang="id-ID" altLang="id-ID"/>
              <a:pPr>
                <a:defRPr/>
              </a:pPr>
              <a:t>‹#›</a:t>
            </a:fld>
            <a:endParaRPr lang="id-ID" altLang="id-ID"/>
          </a:p>
        </p:txBody>
      </p:sp>
    </p:spTree>
    <p:extLst>
      <p:ext uri="{BB962C8B-B14F-4D97-AF65-F5344CB8AC3E}">
        <p14:creationId xmlns:p14="http://schemas.microsoft.com/office/powerpoint/2010/main" val="1183493552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2"/>
          <p:cNvGrpSpPr>
            <a:grpSpLocks/>
          </p:cNvGrpSpPr>
          <p:nvPr/>
        </p:nvGrpSpPr>
        <p:grpSpPr bwMode="auto">
          <a:xfrm>
            <a:off x="0" y="6118225"/>
            <a:ext cx="9144000" cy="739775"/>
            <a:chOff x="0" y="6118225"/>
            <a:chExt cx="9144000" cy="739775"/>
          </a:xfrm>
        </p:grpSpPr>
        <p:sp>
          <p:nvSpPr>
            <p:cNvPr id="5" name="Rectangle 4"/>
            <p:cNvSpPr/>
            <p:nvPr/>
          </p:nvSpPr>
          <p:spPr bwMode="auto">
            <a:xfrm>
              <a:off x="0" y="6118225"/>
              <a:ext cx="9144000" cy="739775"/>
            </a:xfrm>
            <a:prstGeom prst="rect">
              <a:avLst/>
            </a:prstGeom>
            <a:solidFill>
              <a:srgbClr val="146B05"/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" name="TextBox 5"/>
            <p:cNvSpPr txBox="1"/>
            <p:nvPr/>
          </p:nvSpPr>
          <p:spPr bwMode="auto">
            <a:xfrm>
              <a:off x="779463" y="6257925"/>
              <a:ext cx="3348037" cy="400050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d-ID" sz="2000" b="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Narrow" panose="020B0606020202030204" pitchFamily="34" charset="0"/>
                </a:rPr>
                <a:t>Kementerian Pertanian</a:t>
              </a:r>
            </a:p>
          </p:txBody>
        </p:sp>
        <p:pic>
          <p:nvPicPr>
            <p:cNvPr id="7" name="Picture 15" descr="logo-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663" y="6149975"/>
              <a:ext cx="685800" cy="698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TextBox 7"/>
            <p:cNvSpPr txBox="1"/>
            <p:nvPr/>
          </p:nvSpPr>
          <p:spPr bwMode="auto">
            <a:xfrm>
              <a:off x="6450013" y="6253163"/>
              <a:ext cx="2541587" cy="400050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000" b="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Narrow" panose="020B0606020202030204" pitchFamily="34" charset="0"/>
                </a:rPr>
                <a:t>www.pertanian.go.id</a:t>
              </a:r>
            </a:p>
          </p:txBody>
        </p:sp>
        <p:cxnSp>
          <p:nvCxnSpPr>
            <p:cNvPr id="9" name="Straight Connector 8"/>
            <p:cNvCxnSpPr/>
            <p:nvPr/>
          </p:nvCxnSpPr>
          <p:spPr bwMode="auto">
            <a:xfrm flipV="1">
              <a:off x="0" y="6118225"/>
              <a:ext cx="9144000" cy="0"/>
            </a:xfrm>
            <a:prstGeom prst="line">
              <a:avLst/>
            </a:prstGeom>
            <a:ln w="57150">
              <a:solidFill>
                <a:srgbClr val="DAA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97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72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fld id="{33EBD6B2-17B5-4028-B3DC-2B42E66F2549}" type="datetimeFigureOut">
              <a:rPr lang="id-ID"/>
              <a:pPr>
                <a:defRPr/>
              </a:pPr>
              <a:t>07/06/2016</a:t>
            </a:fld>
            <a:endParaRPr lang="id-ID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id-ID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mtClean="0"/>
            </a:lvl1pPr>
          </a:lstStyle>
          <a:p>
            <a:pPr>
              <a:defRPr/>
            </a:pPr>
            <a:fld id="{3DF334D7-94DA-410A-8427-667EEAE79702}" type="slidenum">
              <a:rPr lang="id-ID" altLang="id-ID"/>
              <a:pPr>
                <a:defRPr/>
              </a:pPr>
              <a:t>‹#›</a:t>
            </a:fld>
            <a:endParaRPr lang="id-ID" altLang="id-ID"/>
          </a:p>
        </p:txBody>
      </p:sp>
    </p:spTree>
    <p:extLst>
      <p:ext uri="{BB962C8B-B14F-4D97-AF65-F5344CB8AC3E}">
        <p14:creationId xmlns:p14="http://schemas.microsoft.com/office/powerpoint/2010/main" val="4293915782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168275" y="3175"/>
            <a:ext cx="1412875" cy="6858000"/>
          </a:xfrm>
          <a:prstGeom prst="rect">
            <a:avLst/>
          </a:prstGeom>
          <a:solidFill>
            <a:schemeClr val="bg1">
              <a:lumMod val="7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prstClr val="white"/>
              </a:solidFill>
            </a:endParaRPr>
          </a:p>
        </p:txBody>
      </p:sp>
      <p:pic>
        <p:nvPicPr>
          <p:cNvPr id="4" name="Picture 7" descr="C:\Users\wiwit\Pictures\slide 2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81150" cy="685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2600" y="31750"/>
            <a:ext cx="72390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 userDrawn="1"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 userDrawn="1"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 userDrawn="1"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D161355F-24E7-4B51-BE19-3680D3E7F76D}" type="slidenum">
              <a:rPr lang="en-US" altLang="id-ID"/>
              <a:pPr>
                <a:defRPr/>
              </a:pPr>
              <a:t>‹#›</a:t>
            </a:fld>
            <a:endParaRPr lang="en-US" altLang="id-ID"/>
          </a:p>
        </p:txBody>
      </p:sp>
    </p:spTree>
    <p:extLst>
      <p:ext uri="{BB962C8B-B14F-4D97-AF65-F5344CB8AC3E}">
        <p14:creationId xmlns:p14="http://schemas.microsoft.com/office/powerpoint/2010/main" val="4095899633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168275" y="3175"/>
            <a:ext cx="1412875" cy="6858000"/>
          </a:xfrm>
          <a:prstGeom prst="rect">
            <a:avLst/>
          </a:prstGeom>
          <a:solidFill>
            <a:schemeClr val="bg1">
              <a:lumMod val="7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prstClr val="white"/>
              </a:solidFill>
            </a:endParaRPr>
          </a:p>
        </p:txBody>
      </p:sp>
      <p:pic>
        <p:nvPicPr>
          <p:cNvPr id="4" name="Picture 7" descr="C:\Users\wiwit\Pictures\slide 2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81150" cy="685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 userDrawn="1"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 userDrawn="1"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 userDrawn="1"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63A0E419-1333-47B7-918B-ED468DE5015E}" type="slidenum">
              <a:rPr lang="en-US" altLang="id-ID"/>
              <a:pPr>
                <a:defRPr/>
              </a:pPr>
              <a:t>‹#›</a:t>
            </a:fld>
            <a:endParaRPr lang="en-US" altLang="id-ID"/>
          </a:p>
        </p:txBody>
      </p:sp>
    </p:spTree>
    <p:extLst>
      <p:ext uri="{BB962C8B-B14F-4D97-AF65-F5344CB8AC3E}">
        <p14:creationId xmlns:p14="http://schemas.microsoft.com/office/powerpoint/2010/main" val="22896178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168275" y="3175"/>
            <a:ext cx="1412875" cy="6858000"/>
          </a:xfrm>
          <a:prstGeom prst="rect">
            <a:avLst/>
          </a:prstGeom>
          <a:solidFill>
            <a:schemeClr val="bg1">
              <a:lumMod val="7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prstClr val="white"/>
              </a:solidFill>
            </a:endParaRPr>
          </a:p>
        </p:txBody>
      </p:sp>
      <p:pic>
        <p:nvPicPr>
          <p:cNvPr id="4" name="Picture 7" descr="C:\Users\wiwit\Pictures\slide 2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81150" cy="685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 userDrawn="1"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 userDrawn="1"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 userDrawn="1"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E1CF66CD-663A-4D6A-9A07-6E94B256A9A7}" type="slidenum">
              <a:rPr lang="en-US" altLang="id-ID"/>
              <a:pPr>
                <a:defRPr/>
              </a:pPr>
              <a:t>‹#›</a:t>
            </a:fld>
            <a:endParaRPr lang="en-US" altLang="id-ID"/>
          </a:p>
        </p:txBody>
      </p:sp>
    </p:spTree>
    <p:extLst>
      <p:ext uri="{BB962C8B-B14F-4D97-AF65-F5344CB8AC3E}">
        <p14:creationId xmlns:p14="http://schemas.microsoft.com/office/powerpoint/2010/main" val="1863170068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168275" y="3175"/>
            <a:ext cx="1412875" cy="6858000"/>
          </a:xfrm>
          <a:prstGeom prst="rect">
            <a:avLst/>
          </a:prstGeom>
          <a:solidFill>
            <a:schemeClr val="bg1">
              <a:lumMod val="7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prstClr val="white"/>
              </a:solidFill>
            </a:endParaRPr>
          </a:p>
        </p:txBody>
      </p:sp>
      <p:pic>
        <p:nvPicPr>
          <p:cNvPr id="4" name="Picture 7" descr="C:\Users\wiwit\Pictures\slide 2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81150" cy="685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 userDrawn="1"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 userDrawn="1"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 userDrawn="1"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7207D39F-75D2-4AF2-9B53-402AC850E34A}" type="slidenum">
              <a:rPr lang="en-US" altLang="id-ID"/>
              <a:pPr>
                <a:defRPr/>
              </a:pPr>
              <a:t>‹#›</a:t>
            </a:fld>
            <a:endParaRPr lang="en-US" altLang="id-ID"/>
          </a:p>
        </p:txBody>
      </p:sp>
    </p:spTree>
    <p:extLst>
      <p:ext uri="{BB962C8B-B14F-4D97-AF65-F5344CB8AC3E}">
        <p14:creationId xmlns:p14="http://schemas.microsoft.com/office/powerpoint/2010/main" val="18246040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D:\Template Powerpoint\background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898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3" descr="D:\Template Powerpoint\logo bps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252"/>
          <a:stretch>
            <a:fillRect/>
          </a:stretch>
        </p:blipFill>
        <p:spPr bwMode="auto">
          <a:xfrm>
            <a:off x="241300" y="165100"/>
            <a:ext cx="741363" cy="566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 descr="D:\Template Powerpoint\pelopor data statistik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4425" y="3175"/>
            <a:ext cx="1679575" cy="850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Content Placeholder 12"/>
          <p:cNvSpPr>
            <a:spLocks noGrp="1"/>
          </p:cNvSpPr>
          <p:nvPr>
            <p:ph sz="quarter" idx="13"/>
          </p:nvPr>
        </p:nvSpPr>
        <p:spPr>
          <a:xfrm>
            <a:off x="468313" y="1916832"/>
            <a:ext cx="8280400" cy="4248150"/>
          </a:xfrm>
          <a:prstGeom prst="rect">
            <a:avLst/>
          </a:prstGeom>
        </p:spPr>
        <p:txBody>
          <a:bodyPr/>
          <a:lstStyle>
            <a:lvl1pPr>
              <a:defRPr sz="2585"/>
            </a:lvl1pPr>
            <a:lvl2pPr>
              <a:defRPr sz="2215"/>
            </a:lvl2pPr>
            <a:lvl3pPr>
              <a:defRPr sz="1846"/>
            </a:lvl3pPr>
            <a:lvl4pPr>
              <a:defRPr sz="1662"/>
            </a:lvl4pPr>
            <a:lvl5pPr>
              <a:defRPr sz="1662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Title 13"/>
          <p:cNvSpPr>
            <a:spLocks noGrp="1"/>
          </p:cNvSpPr>
          <p:nvPr>
            <p:ph type="title"/>
          </p:nvPr>
        </p:nvSpPr>
        <p:spPr>
          <a:xfrm>
            <a:off x="467546" y="1052736"/>
            <a:ext cx="8280920" cy="566738"/>
          </a:xfrm>
          <a:prstGeom prst="rect">
            <a:avLst/>
          </a:prstGeom>
        </p:spPr>
        <p:txBody>
          <a:bodyPr/>
          <a:lstStyle>
            <a:lvl1pPr algn="ctr">
              <a:defRPr sz="3323" b="1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4"/>
          </p:nvPr>
        </p:nvSpPr>
        <p:spPr>
          <a:xfrm>
            <a:off x="7046913" y="6570663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100" b="1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1D3AD86A-88D2-415A-996E-7EE567DB2914}" type="slidenum">
              <a:rPr lang="id-ID"/>
              <a:pPr>
                <a:defRPr/>
              </a:pPr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518011718"/>
      </p:ext>
    </p:extLst>
  </p:cSld>
  <p:clrMapOvr>
    <a:masterClrMapping/>
  </p:clrMapOvr>
  <p:transition spd="slow">
    <p:fade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168275" y="3175"/>
            <a:ext cx="1412875" cy="6858000"/>
          </a:xfrm>
          <a:prstGeom prst="rect">
            <a:avLst/>
          </a:prstGeom>
          <a:solidFill>
            <a:schemeClr val="bg1">
              <a:lumMod val="7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prstClr val="white"/>
              </a:solidFill>
            </a:endParaRPr>
          </a:p>
        </p:txBody>
      </p:sp>
      <p:pic>
        <p:nvPicPr>
          <p:cNvPr id="4" name="Picture 7" descr="C:\Users\wiwit\Pictures\slide 2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81150" cy="685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 userDrawn="1"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 userDrawn="1"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 userDrawn="1"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03C55669-6C5A-4A9B-AC3E-232985926BF9}" type="slidenum">
              <a:rPr lang="en-US" altLang="id-ID"/>
              <a:pPr>
                <a:defRPr/>
              </a:pPr>
              <a:t>‹#›</a:t>
            </a:fld>
            <a:endParaRPr lang="en-US" altLang="id-ID"/>
          </a:p>
        </p:txBody>
      </p:sp>
    </p:spTree>
    <p:extLst>
      <p:ext uri="{BB962C8B-B14F-4D97-AF65-F5344CB8AC3E}">
        <p14:creationId xmlns:p14="http://schemas.microsoft.com/office/powerpoint/2010/main" val="620033919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168275" y="3175"/>
            <a:ext cx="1412875" cy="6858000"/>
          </a:xfrm>
          <a:prstGeom prst="rect">
            <a:avLst/>
          </a:prstGeom>
          <a:solidFill>
            <a:schemeClr val="bg1">
              <a:lumMod val="7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prstClr val="white"/>
              </a:solidFill>
            </a:endParaRPr>
          </a:p>
        </p:txBody>
      </p:sp>
      <p:pic>
        <p:nvPicPr>
          <p:cNvPr id="4" name="Picture 7" descr="C:\Users\wiwit\Pictures\slide 2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81150" cy="685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 userDrawn="1"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 userDrawn="1"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 userDrawn="1"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14C8BF13-7DE4-4713-AEEF-55EBBF381348}" type="slidenum">
              <a:rPr lang="en-US" altLang="id-ID"/>
              <a:pPr>
                <a:defRPr/>
              </a:pPr>
              <a:t>‹#›</a:t>
            </a:fld>
            <a:endParaRPr lang="en-US" altLang="id-ID"/>
          </a:p>
        </p:txBody>
      </p:sp>
    </p:spTree>
    <p:extLst>
      <p:ext uri="{BB962C8B-B14F-4D97-AF65-F5344CB8AC3E}">
        <p14:creationId xmlns:p14="http://schemas.microsoft.com/office/powerpoint/2010/main" val="26681578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D:\Template Powerpoint\background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898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" descr="D:\Template Powerpoint\logo bps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252"/>
          <a:stretch>
            <a:fillRect/>
          </a:stretch>
        </p:blipFill>
        <p:spPr bwMode="auto">
          <a:xfrm>
            <a:off x="241300" y="165100"/>
            <a:ext cx="741363" cy="566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Content Placeholder 12"/>
          <p:cNvSpPr>
            <a:spLocks noGrp="1"/>
          </p:cNvSpPr>
          <p:nvPr>
            <p:ph sz="quarter" idx="13"/>
          </p:nvPr>
        </p:nvSpPr>
        <p:spPr>
          <a:xfrm>
            <a:off x="468313" y="1052736"/>
            <a:ext cx="8280400" cy="5112246"/>
          </a:xfrm>
          <a:prstGeom prst="rect">
            <a:avLst/>
          </a:prstGeom>
        </p:spPr>
        <p:txBody>
          <a:bodyPr/>
          <a:lstStyle>
            <a:lvl1pPr>
              <a:defRPr sz="2585"/>
            </a:lvl1pPr>
            <a:lvl2pPr>
              <a:defRPr sz="2215"/>
            </a:lvl2pPr>
            <a:lvl3pPr>
              <a:defRPr sz="1846"/>
            </a:lvl3pPr>
            <a:lvl4pPr>
              <a:defRPr sz="1662"/>
            </a:lvl4pPr>
            <a:lvl5pPr>
              <a:defRPr sz="1662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itle 13"/>
          <p:cNvSpPr>
            <a:spLocks noGrp="1"/>
          </p:cNvSpPr>
          <p:nvPr>
            <p:ph type="title"/>
          </p:nvPr>
        </p:nvSpPr>
        <p:spPr>
          <a:xfrm>
            <a:off x="1115616" y="127257"/>
            <a:ext cx="7920880" cy="566738"/>
          </a:xfrm>
          <a:prstGeom prst="rect">
            <a:avLst/>
          </a:prstGeom>
        </p:spPr>
        <p:txBody>
          <a:bodyPr/>
          <a:lstStyle>
            <a:lvl1pPr algn="l">
              <a:defRPr sz="3323" b="1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4"/>
          </p:nvPr>
        </p:nvSpPr>
        <p:spPr>
          <a:xfrm>
            <a:off x="7046913" y="6570663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100" b="1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62E908CC-1904-4366-A924-69F1542E63DD}" type="slidenum">
              <a:rPr lang="id-ID"/>
              <a:pPr>
                <a:defRPr/>
              </a:pPr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575312773"/>
      </p:ext>
    </p:extLst>
  </p:cSld>
  <p:clrMapOvr>
    <a:masterClrMapping/>
  </p:clrMapOvr>
  <p:transition spd="slow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D:\Template Powerpoint\background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898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3" descr="D:\Template Powerpoint\logo bps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252"/>
          <a:stretch>
            <a:fillRect/>
          </a:stretch>
        </p:blipFill>
        <p:spPr bwMode="auto">
          <a:xfrm>
            <a:off x="241300" y="165100"/>
            <a:ext cx="741363" cy="566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Content Placeholder 12"/>
          <p:cNvSpPr>
            <a:spLocks noGrp="1"/>
          </p:cNvSpPr>
          <p:nvPr>
            <p:ph sz="quarter" idx="13"/>
          </p:nvPr>
        </p:nvSpPr>
        <p:spPr>
          <a:xfrm>
            <a:off x="468313" y="1916832"/>
            <a:ext cx="8280400" cy="4248150"/>
          </a:xfrm>
          <a:prstGeom prst="rect">
            <a:avLst/>
          </a:prstGeom>
        </p:spPr>
        <p:txBody>
          <a:bodyPr/>
          <a:lstStyle>
            <a:lvl1pPr>
              <a:defRPr sz="2585"/>
            </a:lvl1pPr>
            <a:lvl2pPr>
              <a:defRPr sz="2215"/>
            </a:lvl2pPr>
            <a:lvl3pPr>
              <a:defRPr sz="1846"/>
            </a:lvl3pPr>
            <a:lvl4pPr>
              <a:defRPr sz="1662"/>
            </a:lvl4pPr>
            <a:lvl5pPr>
              <a:defRPr sz="1662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1" name="Title 13"/>
          <p:cNvSpPr>
            <a:spLocks noGrp="1"/>
          </p:cNvSpPr>
          <p:nvPr>
            <p:ph type="title"/>
          </p:nvPr>
        </p:nvSpPr>
        <p:spPr>
          <a:xfrm>
            <a:off x="467546" y="1052736"/>
            <a:ext cx="8280920" cy="566738"/>
          </a:xfrm>
          <a:prstGeom prst="rect">
            <a:avLst/>
          </a:prstGeom>
        </p:spPr>
        <p:txBody>
          <a:bodyPr/>
          <a:lstStyle>
            <a:lvl1pPr algn="ctr">
              <a:defRPr sz="3323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4"/>
          </p:nvPr>
        </p:nvSpPr>
        <p:spPr>
          <a:xfrm>
            <a:off x="7046913" y="6570663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100" b="1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452DCF17-F0C3-433E-8DE6-AE331E956F92}" type="slidenum">
              <a:rPr lang="id-ID"/>
              <a:pPr>
                <a:defRPr/>
              </a:pPr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845940360"/>
      </p:ext>
    </p:extLst>
  </p:cSld>
  <p:clrMapOvr>
    <a:masterClrMapping/>
  </p:clrMapOvr>
  <p:transition spd="slow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31.xml"/><Relationship Id="rId18" Type="http://schemas.openxmlformats.org/officeDocument/2006/relationships/slideLayout" Target="../slideLayouts/slideLayout36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30.xml"/><Relationship Id="rId17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0.xml"/><Relationship Id="rId16" Type="http://schemas.openxmlformats.org/officeDocument/2006/relationships/slideLayout" Target="../slideLayouts/slideLayout34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37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3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5.xml"/><Relationship Id="rId13" Type="http://schemas.openxmlformats.org/officeDocument/2006/relationships/slideLayout" Target="../slideLayouts/slideLayout50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49.xml"/><Relationship Id="rId17" Type="http://schemas.openxmlformats.org/officeDocument/2006/relationships/slideLayout" Target="../slideLayouts/slideLayout54.xml"/><Relationship Id="rId2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53.xml"/><Relationship Id="rId1" Type="http://schemas.openxmlformats.org/officeDocument/2006/relationships/slideLayout" Target="../slideLayouts/slideLayout38.xml"/><Relationship Id="rId6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2.xml"/><Relationship Id="rId15" Type="http://schemas.openxmlformats.org/officeDocument/2006/relationships/slideLayout" Target="../slideLayouts/slideLayout52.xml"/><Relationship Id="rId10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6.xml"/><Relationship Id="rId14" Type="http://schemas.openxmlformats.org/officeDocument/2006/relationships/slideLayout" Target="../slideLayouts/slideLayout5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2.xml"/><Relationship Id="rId13" Type="http://schemas.openxmlformats.org/officeDocument/2006/relationships/slideLayout" Target="../slideLayouts/slideLayout67.xml"/><Relationship Id="rId18" Type="http://schemas.openxmlformats.org/officeDocument/2006/relationships/theme" Target="../theme/theme4.xml"/><Relationship Id="rId3" Type="http://schemas.openxmlformats.org/officeDocument/2006/relationships/slideLayout" Target="../slideLayouts/slideLayout57.xml"/><Relationship Id="rId7" Type="http://schemas.openxmlformats.org/officeDocument/2006/relationships/slideLayout" Target="../slideLayouts/slideLayout61.xml"/><Relationship Id="rId12" Type="http://schemas.openxmlformats.org/officeDocument/2006/relationships/slideLayout" Target="../slideLayouts/slideLayout66.xml"/><Relationship Id="rId17" Type="http://schemas.openxmlformats.org/officeDocument/2006/relationships/slideLayout" Target="../slideLayouts/slideLayout71.xml"/><Relationship Id="rId2" Type="http://schemas.openxmlformats.org/officeDocument/2006/relationships/slideLayout" Target="../slideLayouts/slideLayout56.xml"/><Relationship Id="rId16" Type="http://schemas.openxmlformats.org/officeDocument/2006/relationships/slideLayout" Target="../slideLayouts/slideLayout70.xml"/><Relationship Id="rId1" Type="http://schemas.openxmlformats.org/officeDocument/2006/relationships/slideLayout" Target="../slideLayouts/slideLayout55.xml"/><Relationship Id="rId6" Type="http://schemas.openxmlformats.org/officeDocument/2006/relationships/slideLayout" Target="../slideLayouts/slideLayout60.xml"/><Relationship Id="rId11" Type="http://schemas.openxmlformats.org/officeDocument/2006/relationships/slideLayout" Target="../slideLayouts/slideLayout65.xml"/><Relationship Id="rId5" Type="http://schemas.openxmlformats.org/officeDocument/2006/relationships/slideLayout" Target="../slideLayouts/slideLayout59.xml"/><Relationship Id="rId15" Type="http://schemas.openxmlformats.org/officeDocument/2006/relationships/slideLayout" Target="../slideLayouts/slideLayout69.xml"/><Relationship Id="rId10" Type="http://schemas.openxmlformats.org/officeDocument/2006/relationships/slideLayout" Target="../slideLayouts/slideLayout64.xml"/><Relationship Id="rId4" Type="http://schemas.openxmlformats.org/officeDocument/2006/relationships/slideLayout" Target="../slideLayouts/slideLayout58.xml"/><Relationship Id="rId9" Type="http://schemas.openxmlformats.org/officeDocument/2006/relationships/slideLayout" Target="../slideLayouts/slideLayout63.xml"/><Relationship Id="rId14" Type="http://schemas.openxmlformats.org/officeDocument/2006/relationships/slideLayout" Target="../slideLayouts/slideLayout6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108"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108"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10" r:id="rId1"/>
    <p:sldLayoutId id="2147484211" r:id="rId2"/>
    <p:sldLayoutId id="2147484212" r:id="rId3"/>
    <p:sldLayoutId id="2147484213" r:id="rId4"/>
    <p:sldLayoutId id="2147484214" r:id="rId5"/>
    <p:sldLayoutId id="2147484215" r:id="rId6"/>
    <p:sldLayoutId id="2147484216" r:id="rId7"/>
    <p:sldLayoutId id="2147484217" r:id="rId8"/>
    <p:sldLayoutId id="2147484218" r:id="rId9"/>
    <p:sldLayoutId id="2147484219" r:id="rId10"/>
    <p:sldLayoutId id="2147484220" r:id="rId11"/>
    <p:sldLayoutId id="2147484221" r:id="rId12"/>
    <p:sldLayoutId id="2147484222" r:id="rId13"/>
    <p:sldLayoutId id="2147484223" r:id="rId14"/>
    <p:sldLayoutId id="2147484224" r:id="rId15"/>
    <p:sldLayoutId id="2147484225" r:id="rId16"/>
    <p:sldLayoutId id="2147484226" r:id="rId17"/>
    <p:sldLayoutId id="2147484227" r:id="rId18"/>
  </p:sldLayoutIdLst>
  <p:transition spd="slow"/>
  <p:timing>
    <p:tnLst>
      <p:par>
        <p:cTn id="1" dur="indefinite" restart="never" nodeType="tmRoot"/>
      </p:par>
    </p:tnLst>
  </p:timing>
  <p:hf hdr="0" ftr="0" dt="0"/>
  <p:txStyles>
    <p:titleStyle>
      <a:lvl1pPr algn="ctr" defTabSz="842963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defTabSz="842963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2pPr>
      <a:lvl3pPr algn="ctr" defTabSz="842963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3pPr>
      <a:lvl4pPr algn="ctr" defTabSz="842963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4pPr>
      <a:lvl5pPr algn="ctr" defTabSz="842963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5pPr>
      <a:lvl6pPr marL="457200" algn="ctr" defTabSz="842963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6pPr>
      <a:lvl7pPr marL="914400" algn="ctr" defTabSz="842963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7pPr>
      <a:lvl8pPr marL="1371600" algn="ctr" defTabSz="842963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8pPr>
      <a:lvl9pPr marL="1828800" algn="ctr" defTabSz="842963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9pPr>
    </p:titleStyle>
    <p:bodyStyle>
      <a:lvl1pPr marL="315913" indent="-315913" algn="l" defTabSz="842963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63525" algn="l" defTabSz="842963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500" kern="1200">
          <a:solidFill>
            <a:schemeClr val="tx1"/>
          </a:solidFill>
          <a:latin typeface="+mn-lt"/>
          <a:ea typeface="+mn-ea"/>
          <a:cs typeface="+mn-cs"/>
        </a:defRPr>
      </a:lvl2pPr>
      <a:lvl3pPr marL="1054100" indent="-209550" algn="l" defTabSz="842963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476375" indent="-209550" algn="l" defTabSz="842963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898650" indent="-209550" algn="l" defTabSz="842963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321227" indent="-211021" algn="l" defTabSz="844083" rtl="0" eaLnBrk="1" latinLnBrk="0" hangingPunct="1">
        <a:spcBef>
          <a:spcPct val="20000"/>
        </a:spcBef>
        <a:buFont typeface="Arial" pitchFamily="34" charset="0"/>
        <a:buChar char="•"/>
        <a:defRPr sz="1846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9" indent="-211021" algn="l" defTabSz="844083" rtl="0" eaLnBrk="1" latinLnBrk="0" hangingPunct="1">
        <a:spcBef>
          <a:spcPct val="20000"/>
        </a:spcBef>
        <a:buFont typeface="Arial" pitchFamily="34" charset="0"/>
        <a:buChar char="•"/>
        <a:defRPr sz="1846" kern="1200">
          <a:solidFill>
            <a:schemeClr val="tx1"/>
          </a:solidFill>
          <a:latin typeface="+mn-lt"/>
          <a:ea typeface="+mn-ea"/>
          <a:cs typeface="+mn-cs"/>
        </a:defRPr>
      </a:lvl7pPr>
      <a:lvl8pPr marL="3165310" indent="-211021" algn="l" defTabSz="844083" rtl="0" eaLnBrk="1" latinLnBrk="0" hangingPunct="1">
        <a:spcBef>
          <a:spcPct val="20000"/>
        </a:spcBef>
        <a:buFont typeface="Arial" pitchFamily="34" charset="0"/>
        <a:buChar char="•"/>
        <a:defRPr sz="1846" kern="1200">
          <a:solidFill>
            <a:schemeClr val="tx1"/>
          </a:solidFill>
          <a:latin typeface="+mn-lt"/>
          <a:ea typeface="+mn-ea"/>
          <a:cs typeface="+mn-cs"/>
        </a:defRPr>
      </a:lvl8pPr>
      <a:lvl9pPr marL="3587351" indent="-211021" algn="l" defTabSz="844083" rtl="0" eaLnBrk="1" latinLnBrk="0" hangingPunct="1">
        <a:spcBef>
          <a:spcPct val="20000"/>
        </a:spcBef>
        <a:buFont typeface="Arial" pitchFamily="34" charset="0"/>
        <a:buChar char="•"/>
        <a:defRPr sz="184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1pPr>
      <a:lvl2pPr marL="422041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2pPr>
      <a:lvl3pPr marL="844083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3pPr>
      <a:lvl4pPr marL="1266124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4pPr>
      <a:lvl5pPr marL="1688165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5pPr>
      <a:lvl6pPr marL="2110207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6pPr>
      <a:lvl7pPr marL="2532248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7pPr>
      <a:lvl8pPr marL="2954289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8pPr>
      <a:lvl9pPr marL="3376331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4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4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4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15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8016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60" r:id="rId1"/>
    <p:sldLayoutId id="2147484361" r:id="rId2"/>
    <p:sldLayoutId id="2147484362" r:id="rId3"/>
    <p:sldLayoutId id="2147484363" r:id="rId4"/>
    <p:sldLayoutId id="2147484364" r:id="rId5"/>
    <p:sldLayoutId id="2147484365" r:id="rId6"/>
    <p:sldLayoutId id="2147484366" r:id="rId7"/>
    <p:sldLayoutId id="2147484367" r:id="rId8"/>
    <p:sldLayoutId id="2147484368" r:id="rId9"/>
    <p:sldLayoutId id="2147484369" r:id="rId10"/>
    <p:sldLayoutId id="2147484370" r:id="rId11"/>
    <p:sldLayoutId id="2147484371" r:id="rId12"/>
    <p:sldLayoutId id="2147484372" r:id="rId13"/>
    <p:sldLayoutId id="2147484373" r:id="rId14"/>
    <p:sldLayoutId id="2147484374" r:id="rId15"/>
    <p:sldLayoutId id="2147484375" r:id="rId16"/>
    <p:sldLayoutId id="2147484376" r:id="rId17"/>
    <p:sldLayoutId id="2147484377" r:id="rId18"/>
    <p:sldLayoutId id="2147485021" r:id="rId19"/>
  </p:sldLayoutIdLst>
  <mc:AlternateContent xmlns:mc="http://schemas.openxmlformats.org/markup-compatibility/2006" xmlns:p14="http://schemas.microsoft.com/office/powerpoint/2010/main">
    <mc:Choice Requires="p14">
      <p:transition spd="slow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ctr" defTabSz="844083" rtl="0" eaLnBrk="1" latinLnBrk="0" hangingPunct="1">
        <a:spcBef>
          <a:spcPct val="0"/>
        </a:spcBef>
        <a:buNone/>
        <a:defRPr sz="4431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16531" indent="-316531" algn="l" defTabSz="844083" rtl="0" eaLnBrk="1" latinLnBrk="0" hangingPunct="1">
        <a:spcBef>
          <a:spcPct val="20000"/>
        </a:spcBef>
        <a:buFont typeface="Arial" pitchFamily="34" charset="0"/>
        <a:buChar char="•"/>
        <a:defRPr sz="2954" kern="1200">
          <a:solidFill>
            <a:schemeClr val="tx1"/>
          </a:solidFill>
          <a:latin typeface="+mn-lt"/>
          <a:ea typeface="+mn-ea"/>
          <a:cs typeface="+mn-cs"/>
        </a:defRPr>
      </a:lvl1pPr>
      <a:lvl2pPr marL="685817" indent="-263776" algn="l" defTabSz="844083" rtl="0" eaLnBrk="1" latinLnBrk="0" hangingPunct="1">
        <a:spcBef>
          <a:spcPct val="20000"/>
        </a:spcBef>
        <a:buFont typeface="Arial" pitchFamily="34" charset="0"/>
        <a:buChar char="–"/>
        <a:defRPr sz="2585" kern="1200">
          <a:solidFill>
            <a:schemeClr val="tx1"/>
          </a:solidFill>
          <a:latin typeface="+mn-lt"/>
          <a:ea typeface="+mn-ea"/>
          <a:cs typeface="+mn-cs"/>
        </a:defRPr>
      </a:lvl2pPr>
      <a:lvl3pPr marL="1055103" indent="-211021" algn="l" defTabSz="844083" rtl="0" eaLnBrk="1" latinLnBrk="0" hangingPunct="1">
        <a:spcBef>
          <a:spcPct val="20000"/>
        </a:spcBef>
        <a:buFont typeface="Arial" pitchFamily="34" charset="0"/>
        <a:buChar char="•"/>
        <a:defRPr sz="2215" kern="1200">
          <a:solidFill>
            <a:schemeClr val="tx1"/>
          </a:solidFill>
          <a:latin typeface="+mn-lt"/>
          <a:ea typeface="+mn-ea"/>
          <a:cs typeface="+mn-cs"/>
        </a:defRPr>
      </a:lvl3pPr>
      <a:lvl4pPr marL="1477145" indent="-211021" algn="l" defTabSz="844083" rtl="0" eaLnBrk="1" latinLnBrk="0" hangingPunct="1">
        <a:spcBef>
          <a:spcPct val="20000"/>
        </a:spcBef>
        <a:buFont typeface="Arial" pitchFamily="34" charset="0"/>
        <a:buChar char="–"/>
        <a:defRPr sz="1846" kern="1200">
          <a:solidFill>
            <a:schemeClr val="tx1"/>
          </a:solidFill>
          <a:latin typeface="+mn-lt"/>
          <a:ea typeface="+mn-ea"/>
          <a:cs typeface="+mn-cs"/>
        </a:defRPr>
      </a:lvl4pPr>
      <a:lvl5pPr marL="1899186" indent="-211021" algn="l" defTabSz="844083" rtl="0" eaLnBrk="1" latinLnBrk="0" hangingPunct="1">
        <a:spcBef>
          <a:spcPct val="20000"/>
        </a:spcBef>
        <a:buFont typeface="Arial" pitchFamily="34" charset="0"/>
        <a:buChar char="»"/>
        <a:defRPr sz="1846" kern="1200">
          <a:solidFill>
            <a:schemeClr val="tx1"/>
          </a:solidFill>
          <a:latin typeface="+mn-lt"/>
          <a:ea typeface="+mn-ea"/>
          <a:cs typeface="+mn-cs"/>
        </a:defRPr>
      </a:lvl5pPr>
      <a:lvl6pPr marL="2321227" indent="-211021" algn="l" defTabSz="844083" rtl="0" eaLnBrk="1" latinLnBrk="0" hangingPunct="1">
        <a:spcBef>
          <a:spcPct val="20000"/>
        </a:spcBef>
        <a:buFont typeface="Arial" pitchFamily="34" charset="0"/>
        <a:buChar char="•"/>
        <a:defRPr sz="1846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9" indent="-211021" algn="l" defTabSz="844083" rtl="0" eaLnBrk="1" latinLnBrk="0" hangingPunct="1">
        <a:spcBef>
          <a:spcPct val="20000"/>
        </a:spcBef>
        <a:buFont typeface="Arial" pitchFamily="34" charset="0"/>
        <a:buChar char="•"/>
        <a:defRPr sz="1846" kern="1200">
          <a:solidFill>
            <a:schemeClr val="tx1"/>
          </a:solidFill>
          <a:latin typeface="+mn-lt"/>
          <a:ea typeface="+mn-ea"/>
          <a:cs typeface="+mn-cs"/>
        </a:defRPr>
      </a:lvl7pPr>
      <a:lvl8pPr marL="3165310" indent="-211021" algn="l" defTabSz="844083" rtl="0" eaLnBrk="1" latinLnBrk="0" hangingPunct="1">
        <a:spcBef>
          <a:spcPct val="20000"/>
        </a:spcBef>
        <a:buFont typeface="Arial" pitchFamily="34" charset="0"/>
        <a:buChar char="•"/>
        <a:defRPr sz="1846" kern="1200">
          <a:solidFill>
            <a:schemeClr val="tx1"/>
          </a:solidFill>
          <a:latin typeface="+mn-lt"/>
          <a:ea typeface="+mn-ea"/>
          <a:cs typeface="+mn-cs"/>
        </a:defRPr>
      </a:lvl8pPr>
      <a:lvl9pPr marL="3587351" indent="-211021" algn="l" defTabSz="844083" rtl="0" eaLnBrk="1" latinLnBrk="0" hangingPunct="1">
        <a:spcBef>
          <a:spcPct val="20000"/>
        </a:spcBef>
        <a:buFont typeface="Arial" pitchFamily="34" charset="0"/>
        <a:buChar char="•"/>
        <a:defRPr sz="184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1pPr>
      <a:lvl2pPr marL="422041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2pPr>
      <a:lvl3pPr marL="844083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3pPr>
      <a:lvl4pPr marL="1266124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4pPr>
      <a:lvl5pPr marL="1688165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5pPr>
      <a:lvl6pPr marL="2110207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6pPr>
      <a:lvl7pPr marL="2532248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7pPr>
      <a:lvl8pPr marL="2954289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8pPr>
      <a:lvl9pPr marL="3376331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Placeholder 1"/>
          <p:cNvSpPr>
            <a:spLocks noGrp="1"/>
          </p:cNvSpPr>
          <p:nvPr>
            <p:ph type="title"/>
          </p:nvPr>
        </p:nvSpPr>
        <p:spPr bwMode="auto"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236" tIns="45610" rIns="91236" bIns="4561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id-ID" smtClean="0"/>
              <a:t>Click to edit Master title style</a:t>
            </a:r>
          </a:p>
        </p:txBody>
      </p:sp>
      <p:sp>
        <p:nvSpPr>
          <p:cNvPr id="4099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236" tIns="45610" rIns="91236" bIns="4561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id-ID" smtClean="0"/>
              <a:t>Click to edit Master text styles</a:t>
            </a:r>
          </a:p>
          <a:p>
            <a:pPr lvl="1"/>
            <a:r>
              <a:rPr lang="en-US" altLang="id-ID" smtClean="0"/>
              <a:t>Second level</a:t>
            </a:r>
          </a:p>
          <a:p>
            <a:pPr lvl="2"/>
            <a:r>
              <a:rPr lang="en-US" altLang="id-ID" smtClean="0"/>
              <a:t>Third level</a:t>
            </a:r>
          </a:p>
          <a:p>
            <a:pPr lvl="3"/>
            <a:r>
              <a:rPr lang="en-US" altLang="id-ID" smtClean="0"/>
              <a:t>Fourth level</a:t>
            </a:r>
          </a:p>
          <a:p>
            <a:pPr lvl="4"/>
            <a:r>
              <a:rPr lang="en-US" altLang="id-ID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236" tIns="45610" rIns="91236" bIns="4561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FDC10CF0-8842-47FF-B9AB-DCB57133EA67}" type="datetime1">
              <a:rPr lang="id-ID"/>
              <a:pPr>
                <a:defRPr/>
              </a:pPr>
              <a:t>07/06/2016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236" tIns="45610" rIns="91236" bIns="4561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wrap="square" lIns="91236" tIns="45610" rIns="91236" bIns="4561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  <a:latin typeface="Calibri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D64F03FF-2111-486B-B1B4-3670EEF62100}" type="slidenum">
              <a:rPr lang="id-ID" altLang="id-ID"/>
              <a:pPr>
                <a:defRPr/>
              </a:pPr>
              <a:t>‹#›</a:t>
            </a:fld>
            <a:endParaRPr lang="id-ID" altLang="id-ID"/>
          </a:p>
        </p:txBody>
      </p:sp>
    </p:spTree>
    <p:extLst>
      <p:ext uri="{BB962C8B-B14F-4D97-AF65-F5344CB8AC3E}">
        <p14:creationId xmlns:p14="http://schemas.microsoft.com/office/powerpoint/2010/main" val="25338322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071" r:id="rId1"/>
    <p:sldLayoutId id="2147485072" r:id="rId2"/>
    <p:sldLayoutId id="2147485073" r:id="rId3"/>
    <p:sldLayoutId id="2147485074" r:id="rId4"/>
    <p:sldLayoutId id="2147485075" r:id="rId5"/>
    <p:sldLayoutId id="2147485076" r:id="rId6"/>
    <p:sldLayoutId id="2147485077" r:id="rId7"/>
    <p:sldLayoutId id="2147485078" r:id="rId8"/>
    <p:sldLayoutId id="2147485079" r:id="rId9"/>
    <p:sldLayoutId id="2147485080" r:id="rId10"/>
    <p:sldLayoutId id="2147485081" r:id="rId11"/>
    <p:sldLayoutId id="2147485082" r:id="rId12"/>
    <p:sldLayoutId id="2147485083" r:id="rId13"/>
    <p:sldLayoutId id="2147485084" r:id="rId14"/>
    <p:sldLayoutId id="2147485085" r:id="rId15"/>
    <p:sldLayoutId id="2147485086" r:id="rId16"/>
    <p:sldLayoutId id="2147485087" r:id="rId17"/>
  </p:sldLayoutIdLst>
  <p:hf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</a:defRPr>
      </a:lvl5pPr>
      <a:lvl6pPr marL="456116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</a:defRPr>
      </a:lvl6pPr>
      <a:lvl7pPr marL="912226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</a:defRPr>
      </a:lvl7pPr>
      <a:lvl8pPr marL="1368337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</a:defRPr>
      </a:lvl8pPr>
      <a:lvl9pPr marL="1824456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</a:defRPr>
      </a:lvl9pPr>
    </p:titleStyle>
    <p:bodyStyle>
      <a:lvl1pPr marL="225425" indent="-225425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2625" indent="-225425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38238" indent="-225425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93850" indent="-225425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1050" indent="-225425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08629" indent="-228055" algn="l" defTabSz="9122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64740" indent="-228055" algn="l" defTabSz="9122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0854" indent="-228055" algn="l" defTabSz="9122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76974" indent="-228055" algn="l" defTabSz="9122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222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6116" algn="l" defTabSz="91222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2226" algn="l" defTabSz="91222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68337" algn="l" defTabSz="91222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4456" algn="l" defTabSz="91222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0568" algn="l" defTabSz="91222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36681" algn="l" defTabSz="91222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2802" algn="l" defTabSz="91222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48910" algn="l" defTabSz="91222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Placeholder 1"/>
          <p:cNvSpPr>
            <a:spLocks noGrp="1"/>
          </p:cNvSpPr>
          <p:nvPr>
            <p:ph type="title"/>
          </p:nvPr>
        </p:nvSpPr>
        <p:spPr bwMode="auto"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236" tIns="45610" rIns="91236" bIns="4561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id-ID" smtClean="0"/>
              <a:t>Click to edit Master title style</a:t>
            </a:r>
          </a:p>
        </p:txBody>
      </p:sp>
      <p:sp>
        <p:nvSpPr>
          <p:cNvPr id="205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236" tIns="45610" rIns="91236" bIns="4561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id-ID" smtClean="0"/>
              <a:t>Click to edit Master text styles</a:t>
            </a:r>
          </a:p>
          <a:p>
            <a:pPr lvl="1"/>
            <a:r>
              <a:rPr lang="en-US" altLang="id-ID" smtClean="0"/>
              <a:t>Second level</a:t>
            </a:r>
          </a:p>
          <a:p>
            <a:pPr lvl="2"/>
            <a:r>
              <a:rPr lang="en-US" altLang="id-ID" smtClean="0"/>
              <a:t>Third level</a:t>
            </a:r>
          </a:p>
          <a:p>
            <a:pPr lvl="3"/>
            <a:r>
              <a:rPr lang="en-US" altLang="id-ID" smtClean="0"/>
              <a:t>Fourth level</a:t>
            </a:r>
          </a:p>
          <a:p>
            <a:pPr lvl="4"/>
            <a:r>
              <a:rPr lang="en-US" altLang="id-ID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236" tIns="45610" rIns="91236" bIns="4561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1DAC6C79-F9E4-49FA-8BBA-1010B21A41FC}" type="datetimeFigureOut">
              <a:rPr lang="id-ID"/>
              <a:pPr>
                <a:defRPr/>
              </a:pPr>
              <a:t>07/06/2016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236" tIns="45610" rIns="91236" bIns="4561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wrap="square" lIns="91236" tIns="45610" rIns="91236" bIns="4561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24BC7904-F2F3-41E1-94C3-A50CF886028A}" type="slidenum">
              <a:rPr lang="id-ID" altLang="id-ID">
                <a:cs typeface="Arial" panose="020B0604020202020204" pitchFamily="34" charset="0"/>
              </a:rPr>
              <a:pPr>
                <a:defRPr/>
              </a:pPr>
              <a:t>‹#›</a:t>
            </a:fld>
            <a:endParaRPr lang="id-ID" altLang="id-ID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16274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125" r:id="rId1"/>
    <p:sldLayoutId id="2147485126" r:id="rId2"/>
    <p:sldLayoutId id="2147485127" r:id="rId3"/>
    <p:sldLayoutId id="2147485128" r:id="rId4"/>
    <p:sldLayoutId id="2147485129" r:id="rId5"/>
    <p:sldLayoutId id="2147485130" r:id="rId6"/>
    <p:sldLayoutId id="2147485131" r:id="rId7"/>
    <p:sldLayoutId id="2147485132" r:id="rId8"/>
    <p:sldLayoutId id="2147485133" r:id="rId9"/>
    <p:sldLayoutId id="2147485134" r:id="rId10"/>
    <p:sldLayoutId id="2147485135" r:id="rId11"/>
    <p:sldLayoutId id="2147485136" r:id="rId12"/>
    <p:sldLayoutId id="2147485137" r:id="rId13"/>
    <p:sldLayoutId id="2147485138" r:id="rId14"/>
    <p:sldLayoutId id="2147485139" r:id="rId15"/>
    <p:sldLayoutId id="2147485140" r:id="rId16"/>
    <p:sldLayoutId id="2147485141" r:id="rId17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</a:defRPr>
      </a:lvl5pPr>
      <a:lvl6pPr marL="456116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</a:defRPr>
      </a:lvl6pPr>
      <a:lvl7pPr marL="912226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</a:defRPr>
      </a:lvl7pPr>
      <a:lvl8pPr marL="1368337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</a:defRPr>
      </a:lvl8pPr>
      <a:lvl9pPr marL="1824456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</a:defRPr>
      </a:lvl9pPr>
    </p:titleStyle>
    <p:bodyStyle>
      <a:lvl1pPr marL="225425" indent="-225425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2625" indent="-225425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38238" indent="-225425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93850" indent="-225425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1050" indent="-225425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08629" indent="-228055" algn="l" defTabSz="9122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64740" indent="-228055" algn="l" defTabSz="9122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0854" indent="-228055" algn="l" defTabSz="9122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76974" indent="-228055" algn="l" defTabSz="9122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222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6116" algn="l" defTabSz="91222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2226" algn="l" defTabSz="91222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68337" algn="l" defTabSz="91222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4456" algn="l" defTabSz="91222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0568" algn="l" defTabSz="91222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36681" algn="l" defTabSz="91222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2802" algn="l" defTabSz="91222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48910" algn="l" defTabSz="91222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eg"/><Relationship Id="rId3" Type="http://schemas.openxmlformats.org/officeDocument/2006/relationships/image" Target="../media/image21.png"/><Relationship Id="rId7" Type="http://schemas.openxmlformats.org/officeDocument/2006/relationships/image" Target="../media/image25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24.jpeg"/><Relationship Id="rId5" Type="http://schemas.openxmlformats.org/officeDocument/2006/relationships/image" Target="../media/image23.jpeg"/><Relationship Id="rId10" Type="http://schemas.openxmlformats.org/officeDocument/2006/relationships/image" Target="../media/image28.jpeg"/><Relationship Id="rId4" Type="http://schemas.openxmlformats.org/officeDocument/2006/relationships/image" Target="../media/image22.jpeg"/><Relationship Id="rId9" Type="http://schemas.openxmlformats.org/officeDocument/2006/relationships/image" Target="../media/image27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Excel_97-2003_Worksheet1.xls"/><Relationship Id="rId2" Type="http://schemas.openxmlformats.org/officeDocument/2006/relationships/slideLayout" Target="../slideLayouts/slideLayout39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33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Excel_97-2003_Worksheet2.xls"/><Relationship Id="rId2" Type="http://schemas.openxmlformats.org/officeDocument/2006/relationships/slideLayout" Target="../slideLayouts/slideLayout39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34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Excel_97-2003_Worksheet3.xls"/><Relationship Id="rId2" Type="http://schemas.openxmlformats.org/officeDocument/2006/relationships/slideLayout" Target="../slideLayouts/slideLayout39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35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openxmlformats.org/officeDocument/2006/relationships/slideLayout" Target="../slideLayouts/slideLayout39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36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openxmlformats.org/officeDocument/2006/relationships/slideLayout" Target="../slideLayouts/slideLayout39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37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9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openxmlformats.org/officeDocument/2006/relationships/slideLayout" Target="../slideLayouts/slideLayout37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38.em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0.xml"/><Relationship Id="rId6" Type="http://schemas.openxmlformats.org/officeDocument/2006/relationships/image" Target="../media/image42.emf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57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46.emf"/><Relationship Id="rId4" Type="http://schemas.openxmlformats.org/officeDocument/2006/relationships/oleObject" Target="../embeddings/Microsoft_Excel_97-2003_Worksheet4.xls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5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gif"/><Relationship Id="rId1" Type="http://schemas.openxmlformats.org/officeDocument/2006/relationships/slideLayout" Target="../slideLayouts/slideLayout5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gif"/><Relationship Id="rId1" Type="http://schemas.openxmlformats.org/officeDocument/2006/relationships/slideLayout" Target="../slideLayouts/slideLayout5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0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eg"/><Relationship Id="rId3" Type="http://schemas.openxmlformats.org/officeDocument/2006/relationships/image" Target="../media/image29.emf"/><Relationship Id="rId7" Type="http://schemas.openxmlformats.org/officeDocument/2006/relationships/image" Target="../media/image2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24.jpeg"/><Relationship Id="rId5" Type="http://schemas.openxmlformats.org/officeDocument/2006/relationships/image" Target="../media/image23.jpeg"/><Relationship Id="rId10" Type="http://schemas.openxmlformats.org/officeDocument/2006/relationships/image" Target="../media/image28.jpeg"/><Relationship Id="rId4" Type="http://schemas.openxmlformats.org/officeDocument/2006/relationships/image" Target="../media/image22.jpeg"/><Relationship Id="rId9" Type="http://schemas.openxmlformats.org/officeDocument/2006/relationships/image" Target="../media/image2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4" descr="C:\1_TASK FORCE NEW MENTAN\29 OKT 2014\foto\PICT0023 - Copy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3"/>
          <a:stretch>
            <a:fillRect/>
          </a:stretch>
        </p:blipFill>
        <p:spPr bwMode="auto">
          <a:xfrm>
            <a:off x="-37121" y="13982"/>
            <a:ext cx="9175750" cy="6094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07" name="Picture 1" descr="logo_Deptan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3838" y="-100013"/>
            <a:ext cx="981075" cy="9810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08" name="Rectangle 3"/>
          <p:cNvSpPr>
            <a:spLocks noChangeArrowheads="1"/>
          </p:cNvSpPr>
          <p:nvPr/>
        </p:nvSpPr>
        <p:spPr bwMode="auto">
          <a:xfrm>
            <a:off x="0" y="4338638"/>
            <a:ext cx="9115425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236" tIns="45610" rIns="91236" bIns="45610">
            <a:spAutoFit/>
          </a:bodyPr>
          <a:lstStyle/>
          <a:p>
            <a:pPr algn="ctr" eaLnBrk="1" hangingPunct="1">
              <a:buFont typeface="Times New Roman" pitchFamily="18" charset="0"/>
              <a:buNone/>
            </a:pPr>
            <a:r>
              <a:rPr lang="en-AU" altLang="id-ID" sz="2800" dirty="0">
                <a:solidFill>
                  <a:srgbClr val="FFFFFF"/>
                </a:solidFill>
                <a:latin typeface="Britannic Bold" pitchFamily="34" charset="0"/>
              </a:rPr>
              <a:t>Jakarta</a:t>
            </a:r>
            <a:r>
              <a:rPr lang="en-US" altLang="id-ID" sz="2800" dirty="0">
                <a:solidFill>
                  <a:srgbClr val="FFFFFF"/>
                </a:solidFill>
                <a:latin typeface="Britannic Bold" pitchFamily="34" charset="0"/>
              </a:rPr>
              <a:t>,</a:t>
            </a:r>
            <a:r>
              <a:rPr lang="id-ID" altLang="id-ID" sz="2800" dirty="0">
                <a:solidFill>
                  <a:srgbClr val="FFFFFF"/>
                </a:solidFill>
                <a:latin typeface="Britannic Bold" pitchFamily="34" charset="0"/>
              </a:rPr>
              <a:t> </a:t>
            </a:r>
            <a:r>
              <a:rPr lang="en-US" altLang="id-ID" sz="2800" dirty="0" smtClean="0">
                <a:solidFill>
                  <a:srgbClr val="FFFFFF"/>
                </a:solidFill>
                <a:latin typeface="Britannic Bold" pitchFamily="34" charset="0"/>
              </a:rPr>
              <a:t>8 </a:t>
            </a:r>
            <a:r>
              <a:rPr lang="en-US" altLang="id-ID" sz="2800" dirty="0" err="1" smtClean="0">
                <a:solidFill>
                  <a:srgbClr val="FFFFFF"/>
                </a:solidFill>
                <a:latin typeface="Britannic Bold" pitchFamily="34" charset="0"/>
              </a:rPr>
              <a:t>Juni</a:t>
            </a:r>
            <a:r>
              <a:rPr lang="id-ID" altLang="id-ID" sz="2800" dirty="0" smtClean="0">
                <a:solidFill>
                  <a:srgbClr val="FFFFFF"/>
                </a:solidFill>
                <a:latin typeface="Britannic Bold" pitchFamily="34" charset="0"/>
              </a:rPr>
              <a:t> 2016</a:t>
            </a:r>
            <a:endParaRPr lang="id-ID" altLang="id-ID" sz="2800" dirty="0">
              <a:solidFill>
                <a:srgbClr val="FFFFFF"/>
              </a:solidFill>
              <a:latin typeface="Britannic Bold" pitchFamily="34" charset="0"/>
            </a:endParaRPr>
          </a:p>
        </p:txBody>
      </p:sp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5110163"/>
            <a:ext cx="9147175" cy="1000125"/>
            <a:chOff x="0" y="5110163"/>
            <a:chExt cx="9147175" cy="999635"/>
          </a:xfrm>
        </p:grpSpPr>
        <p:pic>
          <p:nvPicPr>
            <p:cNvPr id="36" name="Picture 6" descr="http://t0.gstatic.com/images?q=tbn:ANd9GcTCTw8rosop-I85_6b5myPnZ8DkASoIQKP6vxRSxT9F_LtavvHurA"/>
            <p:cNvPicPr>
              <a:picLocks noChangeAspect="1" noChangeArrowheads="1"/>
            </p:cNvPicPr>
            <p:nvPr/>
          </p:nvPicPr>
          <p:blipFill>
            <a:blip r:embed="rId4" cstate="print">
              <a:extLst/>
            </a:blip>
            <a:srcRect/>
            <a:stretch>
              <a:fillRect/>
            </a:stretch>
          </p:blipFill>
          <p:spPr bwMode="auto">
            <a:xfrm>
              <a:off x="2596733" y="5115356"/>
              <a:ext cx="1302732" cy="978533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  <a:extLst/>
          </p:spPr>
        </p:pic>
        <p:pic>
          <p:nvPicPr>
            <p:cNvPr id="37" name="Picture 8" descr="http://www.topnews.in/files/sugarcane.jpg"/>
            <p:cNvPicPr>
              <a:picLocks noChangeAspect="1" noChangeArrowheads="1"/>
            </p:cNvPicPr>
            <p:nvPr/>
          </p:nvPicPr>
          <p:blipFill>
            <a:blip r:embed="rId5" cstate="print">
              <a:extLst/>
            </a:blip>
            <a:srcRect/>
            <a:stretch>
              <a:fillRect/>
            </a:stretch>
          </p:blipFill>
          <p:spPr bwMode="auto">
            <a:xfrm>
              <a:off x="3852234" y="5117714"/>
              <a:ext cx="1344413" cy="976175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  <a:extLst/>
          </p:spPr>
        </p:pic>
        <p:pic>
          <p:nvPicPr>
            <p:cNvPr id="38" name="Picture 12" descr="http://www.grit.com/%7E/media/Images/GRT/Editorial/Articles/Magazine%20Articles/2012/11-01/All%20About%20Heirloom%20Onion%20Varieties/Red-Onions.jpg"/>
            <p:cNvPicPr>
              <a:picLocks noChangeAspect="1" noChangeArrowheads="1"/>
            </p:cNvPicPr>
            <p:nvPr/>
          </p:nvPicPr>
          <p:blipFill>
            <a:blip r:embed="rId6" cstate="print">
              <a:extLst/>
            </a:blip>
            <a:srcRect/>
            <a:stretch>
              <a:fillRect/>
            </a:stretch>
          </p:blipFill>
          <p:spPr bwMode="auto">
            <a:xfrm>
              <a:off x="6575447" y="5110163"/>
              <a:ext cx="1261630" cy="996565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  <a:extLst/>
          </p:spPr>
        </p:pic>
        <p:pic>
          <p:nvPicPr>
            <p:cNvPr id="39" name="Picture 2" descr="http://www.vemulapalliglobal.com/wp-content/uploads/2014/03/Paddy-Field-2.jpg"/>
            <p:cNvPicPr>
              <a:picLocks noChangeAspect="1" noChangeArrowheads="1"/>
            </p:cNvPicPr>
            <p:nvPr/>
          </p:nvPicPr>
          <p:blipFill>
            <a:blip r:embed="rId7" cstate="print">
              <a:extLst/>
            </a:blip>
            <a:srcRect/>
            <a:stretch>
              <a:fillRect/>
            </a:stretch>
          </p:blipFill>
          <p:spPr bwMode="auto">
            <a:xfrm>
              <a:off x="0" y="5115355"/>
              <a:ext cx="1303142" cy="978534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  <a:extLst/>
          </p:spPr>
        </p:pic>
        <p:pic>
          <p:nvPicPr>
            <p:cNvPr id="40" name="Picture 4" descr="http://english.republika.mk/wp-content/uploads/2014/11/corn-in-a-row.jpg"/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/>
            </a:blip>
            <a:srcRect l="12190" t="7338" r="12993"/>
            <a:stretch/>
          </p:blipFill>
          <p:spPr bwMode="auto">
            <a:xfrm>
              <a:off x="1303142" y="5115355"/>
              <a:ext cx="1293591" cy="978534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  <a:extLst/>
          </p:spPr>
        </p:pic>
        <p:pic>
          <p:nvPicPr>
            <p:cNvPr id="41" name="Picture 8" descr="F:\Komoditas\443A3961.JPG"/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/>
            </a:blip>
            <a:srcRect l="48189" t="16960" r="6324" b="44604"/>
            <a:stretch/>
          </p:blipFill>
          <p:spPr bwMode="auto">
            <a:xfrm>
              <a:off x="7812996" y="5110163"/>
              <a:ext cx="1334179" cy="999635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  <a:extLst/>
          </p:spPr>
        </p:pic>
        <p:pic>
          <p:nvPicPr>
            <p:cNvPr id="42" name="Picture 58" descr="G:\LEMBURRRRR\Sapi Sulungranche\DSC00147.JPG"/>
            <p:cNvPicPr>
              <a:picLocks noChangeAspect="1" noChangeArrowheads="1"/>
            </p:cNvPicPr>
            <p:nvPr/>
          </p:nvPicPr>
          <p:blipFill>
            <a:blip r:embed="rId10" cstate="print"/>
            <a:srcRect r="7000"/>
            <a:stretch>
              <a:fillRect/>
            </a:stretch>
          </p:blipFill>
          <p:spPr bwMode="auto">
            <a:xfrm>
              <a:off x="5196647" y="5126038"/>
              <a:ext cx="1378800" cy="967851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</p:grpSp>
      <p:grpSp>
        <p:nvGrpSpPr>
          <p:cNvPr id="3" name="Group 2"/>
          <p:cNvGrpSpPr>
            <a:grpSpLocks/>
          </p:cNvGrpSpPr>
          <p:nvPr/>
        </p:nvGrpSpPr>
        <p:grpSpPr bwMode="auto">
          <a:xfrm>
            <a:off x="9144000" y="5106988"/>
            <a:ext cx="9147175" cy="1000125"/>
            <a:chOff x="0" y="5110163"/>
            <a:chExt cx="9147175" cy="999635"/>
          </a:xfrm>
        </p:grpSpPr>
        <p:pic>
          <p:nvPicPr>
            <p:cNvPr id="44" name="Picture 6" descr="http://t0.gstatic.com/images?q=tbn:ANd9GcTCTw8rosop-I85_6b5myPnZ8DkASoIQKP6vxRSxT9F_LtavvHurA"/>
            <p:cNvPicPr>
              <a:picLocks noChangeAspect="1" noChangeArrowheads="1"/>
            </p:cNvPicPr>
            <p:nvPr/>
          </p:nvPicPr>
          <p:blipFill>
            <a:blip r:embed="rId4" cstate="print">
              <a:extLst/>
            </a:blip>
            <a:srcRect/>
            <a:stretch>
              <a:fillRect/>
            </a:stretch>
          </p:blipFill>
          <p:spPr bwMode="auto">
            <a:xfrm>
              <a:off x="2596733" y="5115356"/>
              <a:ext cx="1302732" cy="978533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  <a:extLst/>
          </p:spPr>
        </p:pic>
        <p:pic>
          <p:nvPicPr>
            <p:cNvPr id="45" name="Picture 8" descr="http://www.topnews.in/files/sugarcane.jpg"/>
            <p:cNvPicPr>
              <a:picLocks noChangeAspect="1" noChangeArrowheads="1"/>
            </p:cNvPicPr>
            <p:nvPr/>
          </p:nvPicPr>
          <p:blipFill>
            <a:blip r:embed="rId5" cstate="print">
              <a:extLst/>
            </a:blip>
            <a:srcRect/>
            <a:stretch>
              <a:fillRect/>
            </a:stretch>
          </p:blipFill>
          <p:spPr bwMode="auto">
            <a:xfrm>
              <a:off x="3852234" y="5117714"/>
              <a:ext cx="1344413" cy="976175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  <a:extLst/>
          </p:spPr>
        </p:pic>
        <p:pic>
          <p:nvPicPr>
            <p:cNvPr id="46" name="Picture 12" descr="http://www.grit.com/%7E/media/Images/GRT/Editorial/Articles/Magazine%20Articles/2012/11-01/All%20About%20Heirloom%20Onion%20Varieties/Red-Onions.jpg"/>
            <p:cNvPicPr>
              <a:picLocks noChangeAspect="1" noChangeArrowheads="1"/>
            </p:cNvPicPr>
            <p:nvPr/>
          </p:nvPicPr>
          <p:blipFill>
            <a:blip r:embed="rId6" cstate="print">
              <a:extLst/>
            </a:blip>
            <a:srcRect/>
            <a:stretch>
              <a:fillRect/>
            </a:stretch>
          </p:blipFill>
          <p:spPr bwMode="auto">
            <a:xfrm>
              <a:off x="6575447" y="5110163"/>
              <a:ext cx="1261630" cy="996565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  <a:extLst/>
          </p:spPr>
        </p:pic>
        <p:pic>
          <p:nvPicPr>
            <p:cNvPr id="47" name="Picture 2" descr="http://www.vemulapalliglobal.com/wp-content/uploads/2014/03/Paddy-Field-2.jpg"/>
            <p:cNvPicPr>
              <a:picLocks noChangeAspect="1" noChangeArrowheads="1"/>
            </p:cNvPicPr>
            <p:nvPr/>
          </p:nvPicPr>
          <p:blipFill>
            <a:blip r:embed="rId7" cstate="print">
              <a:extLst/>
            </a:blip>
            <a:srcRect/>
            <a:stretch>
              <a:fillRect/>
            </a:stretch>
          </p:blipFill>
          <p:spPr bwMode="auto">
            <a:xfrm>
              <a:off x="0" y="5115355"/>
              <a:ext cx="1303142" cy="978534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  <a:extLst/>
          </p:spPr>
        </p:pic>
        <p:pic>
          <p:nvPicPr>
            <p:cNvPr id="48" name="Picture 4" descr="http://english.republika.mk/wp-content/uploads/2014/11/corn-in-a-row.jpg"/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/>
            </a:blip>
            <a:srcRect l="12190" t="7338" r="12993"/>
            <a:stretch/>
          </p:blipFill>
          <p:spPr bwMode="auto">
            <a:xfrm>
              <a:off x="1303142" y="5115355"/>
              <a:ext cx="1293591" cy="978534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  <a:extLst/>
          </p:spPr>
        </p:pic>
        <p:pic>
          <p:nvPicPr>
            <p:cNvPr id="49" name="Picture 8" descr="F:\Komoditas\443A3961.JPG"/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/>
            </a:blip>
            <a:srcRect l="48189" t="16960" r="6324" b="44604"/>
            <a:stretch/>
          </p:blipFill>
          <p:spPr bwMode="auto">
            <a:xfrm>
              <a:off x="7812996" y="5110163"/>
              <a:ext cx="1334179" cy="999635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  <a:extLst/>
          </p:spPr>
        </p:pic>
        <p:pic>
          <p:nvPicPr>
            <p:cNvPr id="50" name="Picture 58" descr="G:\LEMBURRRRR\Sapi Sulungranche\DSC00147.JPG"/>
            <p:cNvPicPr>
              <a:picLocks noChangeAspect="1" noChangeArrowheads="1"/>
            </p:cNvPicPr>
            <p:nvPr/>
          </p:nvPicPr>
          <p:blipFill>
            <a:blip r:embed="rId10" cstate="print"/>
            <a:srcRect r="7000"/>
            <a:stretch>
              <a:fillRect/>
            </a:stretch>
          </p:blipFill>
          <p:spPr bwMode="auto">
            <a:xfrm>
              <a:off x="5196647" y="5126038"/>
              <a:ext cx="1378800" cy="967851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</p:grpSp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-9140825" y="5084763"/>
            <a:ext cx="9147175" cy="1000125"/>
            <a:chOff x="0" y="5110163"/>
            <a:chExt cx="9147175" cy="999635"/>
          </a:xfrm>
        </p:grpSpPr>
        <p:pic>
          <p:nvPicPr>
            <p:cNvPr id="52" name="Picture 6" descr="http://t0.gstatic.com/images?q=tbn:ANd9GcTCTw8rosop-I85_6b5myPnZ8DkASoIQKP6vxRSxT9F_LtavvHurA"/>
            <p:cNvPicPr>
              <a:picLocks noChangeAspect="1" noChangeArrowheads="1"/>
            </p:cNvPicPr>
            <p:nvPr/>
          </p:nvPicPr>
          <p:blipFill>
            <a:blip r:embed="rId4" cstate="print">
              <a:extLst/>
            </a:blip>
            <a:srcRect/>
            <a:stretch>
              <a:fillRect/>
            </a:stretch>
          </p:blipFill>
          <p:spPr bwMode="auto">
            <a:xfrm>
              <a:off x="2596733" y="5115356"/>
              <a:ext cx="1302732" cy="978533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  <a:extLst/>
          </p:spPr>
        </p:pic>
        <p:pic>
          <p:nvPicPr>
            <p:cNvPr id="53" name="Picture 8" descr="http://www.topnews.in/files/sugarcane.jpg"/>
            <p:cNvPicPr>
              <a:picLocks noChangeAspect="1" noChangeArrowheads="1"/>
            </p:cNvPicPr>
            <p:nvPr/>
          </p:nvPicPr>
          <p:blipFill>
            <a:blip r:embed="rId5" cstate="print">
              <a:extLst/>
            </a:blip>
            <a:srcRect/>
            <a:stretch>
              <a:fillRect/>
            </a:stretch>
          </p:blipFill>
          <p:spPr bwMode="auto">
            <a:xfrm>
              <a:off x="3852234" y="5117714"/>
              <a:ext cx="1344413" cy="976175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  <a:extLst/>
          </p:spPr>
        </p:pic>
        <p:pic>
          <p:nvPicPr>
            <p:cNvPr id="54" name="Picture 12" descr="http://www.grit.com/%7E/media/Images/GRT/Editorial/Articles/Magazine%20Articles/2012/11-01/All%20About%20Heirloom%20Onion%20Varieties/Red-Onions.jpg"/>
            <p:cNvPicPr>
              <a:picLocks noChangeAspect="1" noChangeArrowheads="1"/>
            </p:cNvPicPr>
            <p:nvPr/>
          </p:nvPicPr>
          <p:blipFill>
            <a:blip r:embed="rId6" cstate="print">
              <a:extLst/>
            </a:blip>
            <a:srcRect/>
            <a:stretch>
              <a:fillRect/>
            </a:stretch>
          </p:blipFill>
          <p:spPr bwMode="auto">
            <a:xfrm>
              <a:off x="6575447" y="5110163"/>
              <a:ext cx="1261630" cy="996565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  <a:extLst/>
          </p:spPr>
        </p:pic>
        <p:pic>
          <p:nvPicPr>
            <p:cNvPr id="55" name="Picture 2" descr="http://www.vemulapalliglobal.com/wp-content/uploads/2014/03/Paddy-Field-2.jpg"/>
            <p:cNvPicPr>
              <a:picLocks noChangeAspect="1" noChangeArrowheads="1"/>
            </p:cNvPicPr>
            <p:nvPr/>
          </p:nvPicPr>
          <p:blipFill>
            <a:blip r:embed="rId7" cstate="print">
              <a:extLst/>
            </a:blip>
            <a:srcRect/>
            <a:stretch>
              <a:fillRect/>
            </a:stretch>
          </p:blipFill>
          <p:spPr bwMode="auto">
            <a:xfrm>
              <a:off x="0" y="5115355"/>
              <a:ext cx="1303142" cy="978534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  <a:extLst/>
          </p:spPr>
        </p:pic>
        <p:pic>
          <p:nvPicPr>
            <p:cNvPr id="56" name="Picture 4" descr="http://english.republika.mk/wp-content/uploads/2014/11/corn-in-a-row.jpg"/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/>
            </a:blip>
            <a:srcRect l="12190" t="7338" r="12993"/>
            <a:stretch/>
          </p:blipFill>
          <p:spPr bwMode="auto">
            <a:xfrm>
              <a:off x="1303142" y="5115355"/>
              <a:ext cx="1293591" cy="978534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  <a:extLst/>
          </p:spPr>
        </p:pic>
        <p:pic>
          <p:nvPicPr>
            <p:cNvPr id="57" name="Picture 8" descr="F:\Komoditas\443A3961.JPG"/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/>
            </a:blip>
            <a:srcRect l="48189" t="16960" r="6324" b="44604"/>
            <a:stretch/>
          </p:blipFill>
          <p:spPr bwMode="auto">
            <a:xfrm>
              <a:off x="7812996" y="5110163"/>
              <a:ext cx="1334179" cy="999635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  <a:extLst/>
          </p:spPr>
        </p:pic>
        <p:pic>
          <p:nvPicPr>
            <p:cNvPr id="58" name="Picture 58" descr="G:\LEMBURRRRR\Sapi Sulungranche\DSC00147.JPG"/>
            <p:cNvPicPr>
              <a:picLocks noChangeAspect="1" noChangeArrowheads="1"/>
            </p:cNvPicPr>
            <p:nvPr/>
          </p:nvPicPr>
          <p:blipFill>
            <a:blip r:embed="rId10" cstate="print"/>
            <a:srcRect r="7000"/>
            <a:stretch>
              <a:fillRect/>
            </a:stretch>
          </p:blipFill>
          <p:spPr bwMode="auto">
            <a:xfrm>
              <a:off x="5196647" y="5126038"/>
              <a:ext cx="1378800" cy="967851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</p:grpSp>
      <p:sp>
        <p:nvSpPr>
          <p:cNvPr id="31" name="TextBox 1"/>
          <p:cNvSpPr txBox="1">
            <a:spLocks noChangeArrowheads="1"/>
          </p:cNvSpPr>
          <p:nvPr/>
        </p:nvSpPr>
        <p:spPr bwMode="auto">
          <a:xfrm>
            <a:off x="-9525" y="882650"/>
            <a:ext cx="9144000" cy="1631216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b="1" spc="50" dirty="0">
                <a:ln w="11430"/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</a:rPr>
              <a:t>R</a:t>
            </a:r>
            <a:r>
              <a:rPr lang="id-ID" spc="50" dirty="0">
                <a:ln w="11430"/>
                <a:solidFill>
                  <a:schemeClr val="bg1"/>
                </a:solidFill>
                <a:latin typeface="Britannic Bold" panose="020B0903060703020204" pitchFamily="34" charset="0"/>
              </a:rPr>
              <a:t>APAT KERJA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id-ID" spc="50" dirty="0">
                <a:ln w="11430"/>
                <a:solidFill>
                  <a:schemeClr val="bg1"/>
                </a:solidFill>
                <a:latin typeface="Britannic Bold" panose="020B0903060703020204" pitchFamily="34" charset="0"/>
              </a:rPr>
              <a:t>MENTERI PERTANIAN RI </a:t>
            </a:r>
            <a:endParaRPr lang="en-US" spc="50" dirty="0">
              <a:ln w="11430"/>
              <a:solidFill>
                <a:schemeClr val="bg1"/>
              </a:solidFill>
              <a:latin typeface="Britannic Bold" panose="020B0903060703020204" pitchFamily="34" charset="0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id-ID" spc="50" dirty="0">
                <a:ln w="11430"/>
                <a:solidFill>
                  <a:schemeClr val="bg1"/>
                </a:solidFill>
                <a:latin typeface="Britannic Bold" panose="020B0903060703020204" pitchFamily="34" charset="0"/>
              </a:rPr>
              <a:t>DENGAN KOMISI IV DPR RI</a:t>
            </a:r>
            <a:endParaRPr lang="en-US" spc="50" dirty="0">
              <a:ln w="11430"/>
              <a:solidFill>
                <a:schemeClr val="bg1"/>
              </a:solidFill>
              <a:latin typeface="Britannic Bold" panose="020B0903060703020204" pitchFamily="34" charset="0"/>
            </a:endParaRPr>
          </a:p>
        </p:txBody>
      </p:sp>
      <p:sp>
        <p:nvSpPr>
          <p:cNvPr id="33" name="TextBox 12"/>
          <p:cNvSpPr txBox="1">
            <a:spLocks noChangeArrowheads="1"/>
          </p:cNvSpPr>
          <p:nvPr/>
        </p:nvSpPr>
        <p:spPr bwMode="auto">
          <a:xfrm>
            <a:off x="30163" y="2924175"/>
            <a:ext cx="8931275" cy="1076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236" tIns="45610" rIns="91236" bIns="45610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id-ID" sz="320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uLnTx/>
                <a:uFillTx/>
                <a:latin typeface="Britannic Bold" pitchFamily="34" charset="0"/>
              </a:rPr>
              <a:t>RKA-KL DALAM RUU APBNP</a:t>
            </a:r>
            <a:r>
              <a:rPr kumimoji="0" lang="id-ID" altLang="id-ID" sz="320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uLnTx/>
                <a:uFillTx/>
                <a:latin typeface="Britannic Bold" pitchFamily="34" charset="0"/>
              </a:rPr>
              <a:t> </a:t>
            </a:r>
            <a:r>
              <a:rPr kumimoji="0" lang="id-ID" altLang="id-ID" sz="320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uLnTx/>
                <a:uFillTx/>
                <a:latin typeface="Britannic Bold" pitchFamily="34" charset="0"/>
                <a:ea typeface="Adobe Hebrew"/>
                <a:cs typeface="Adobe Hebrew"/>
              </a:rPr>
              <a:t>2016</a:t>
            </a:r>
            <a:r>
              <a:rPr kumimoji="0" lang="en-US" altLang="id-ID" sz="320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uLnTx/>
                <a:uFillTx/>
                <a:latin typeface="Britannic Bold" pitchFamily="34" charset="0"/>
                <a:ea typeface="Adobe Hebrew"/>
                <a:cs typeface="Adobe Hebrew"/>
              </a:rPr>
              <a:t> DAN PERSIAPAN RAMADHAN DAN IDUL FITRI</a:t>
            </a:r>
            <a:endParaRPr kumimoji="0" lang="id-ID" altLang="id-ID" sz="3200" i="0" u="none" strike="noStrike" kern="0" cap="none" spc="0" normalizeH="0" baseline="0" noProof="0" dirty="0" smtClean="0">
              <a:ln>
                <a:noFill/>
              </a:ln>
              <a:solidFill>
                <a:sysClr val="window" lastClr="FFFFFF"/>
              </a:solidFill>
              <a:uLnTx/>
              <a:uFillTx/>
              <a:latin typeface="Britannic Bold" pitchFamily="34" charset="0"/>
              <a:ea typeface="Adobe Hebrew"/>
              <a:cs typeface="Adobe Hebrew"/>
            </a:endParaRPr>
          </a:p>
        </p:txBody>
      </p:sp>
    </p:spTree>
    <p:extLst>
      <p:ext uri="{BB962C8B-B14F-4D97-AF65-F5344CB8AC3E}">
        <p14:creationId xmlns:p14="http://schemas.microsoft.com/office/powerpoint/2010/main" val="167085434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6" dur="3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8" dur="3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1.85185E-6 L 0.25 -1.85185E-6 " pathEditMode="relative" rAng="0" ptsTypes="AA">
                                      <p:cBhvr>
                                        <p:cTn id="10" dur="3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Slide Number Placeholder 3"/>
          <p:cNvSpPr>
            <a:spLocks noGrp="1"/>
          </p:cNvSpPr>
          <p:nvPr>
            <p:ph type="sldNum" sz="quarter" idx="12"/>
          </p:nvPr>
        </p:nvSpPr>
        <p:spPr bwMode="auto">
          <a:xfrm>
            <a:off x="3132138" y="6308725"/>
            <a:ext cx="205740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fld id="{1DE26209-4286-4A56-8BC9-5DA85732D137}" type="slidenum">
              <a:rPr lang="id-ID" altLang="id-ID" b="1" smtClean="0">
                <a:solidFill>
                  <a:schemeClr val="bg1"/>
                </a:solidFill>
              </a:rPr>
              <a:pPr/>
              <a:t>10</a:t>
            </a:fld>
            <a:endParaRPr lang="id-ID" altLang="id-ID" b="1" smtClean="0">
              <a:solidFill>
                <a:schemeClr val="bg1"/>
              </a:solidFill>
            </a:endParaRPr>
          </a:p>
        </p:txBody>
      </p:sp>
      <p:pic>
        <p:nvPicPr>
          <p:cNvPr id="24579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75" y="260350"/>
            <a:ext cx="9067800" cy="4897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Up Arrow 7"/>
          <p:cNvSpPr/>
          <p:nvPr/>
        </p:nvSpPr>
        <p:spPr>
          <a:xfrm>
            <a:off x="323850" y="4508500"/>
            <a:ext cx="3671888" cy="1512888"/>
          </a:xfrm>
          <a:prstGeom prst="up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 eaLnBrk="0" hangingPunct="0">
              <a:defRPr/>
            </a:pPr>
            <a:r>
              <a:rPr lang="en-AU" sz="1400" b="1" dirty="0">
                <a:solidFill>
                  <a:schemeClr val="tx1"/>
                </a:solidFill>
              </a:rPr>
              <a:t>LAMPIRAN KOREKSI PENGHEMATAN </a:t>
            </a:r>
            <a:r>
              <a:rPr lang="en-AU" sz="1400" b="1" dirty="0" err="1">
                <a:solidFill>
                  <a:schemeClr val="tx1"/>
                </a:solidFill>
              </a:rPr>
              <a:t>tanggal</a:t>
            </a:r>
            <a:r>
              <a:rPr lang="en-AU" sz="1400" b="1" dirty="0">
                <a:solidFill>
                  <a:schemeClr val="tx1"/>
                </a:solidFill>
              </a:rPr>
              <a:t> 31 Mei 2016</a:t>
            </a:r>
          </a:p>
        </p:txBody>
      </p:sp>
    </p:spTree>
    <p:extLst>
      <p:ext uri="{BB962C8B-B14F-4D97-AF65-F5344CB8AC3E}">
        <p14:creationId xmlns:p14="http://schemas.microsoft.com/office/powerpoint/2010/main" val="2748992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50825" y="115888"/>
            <a:ext cx="8713788" cy="996950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pPr algn="ctr">
              <a:defRPr/>
            </a:pPr>
            <a:r>
              <a:rPr lang="en-AU" sz="2200" b="1" dirty="0" smtClean="0">
                <a:latin typeface="Britannic Bold" panose="020B0903060703020204" pitchFamily="34" charset="0"/>
              </a:rPr>
              <a:t>PENJELASAN KEBIJAKAN PENGHEMATAN/PEMOTONGAN ANGGARAN </a:t>
            </a:r>
            <a:br>
              <a:rPr lang="en-AU" sz="2200" b="1" dirty="0" smtClean="0">
                <a:latin typeface="Britannic Bold" panose="020B0903060703020204" pitchFamily="34" charset="0"/>
              </a:rPr>
            </a:br>
            <a:r>
              <a:rPr lang="en-AU" sz="2200" b="1" dirty="0" smtClean="0">
                <a:latin typeface="Britannic Bold" panose="020B0903060703020204" pitchFamily="34" charset="0"/>
              </a:rPr>
              <a:t>DI LINGKUP KEMENTERIAN PERTANIAN</a:t>
            </a:r>
            <a:br>
              <a:rPr lang="en-AU" sz="2200" b="1" dirty="0" smtClean="0">
                <a:latin typeface="Britannic Bold" panose="020B0903060703020204" pitchFamily="34" charset="0"/>
              </a:rPr>
            </a:br>
            <a:r>
              <a:rPr lang="en-AU" sz="1200" b="1" dirty="0" smtClean="0">
                <a:solidFill>
                  <a:srgbClr val="FF0000"/>
                </a:solidFill>
                <a:latin typeface="Britannic Bold" panose="020B0903060703020204" pitchFamily="34" charset="0"/>
              </a:rPr>
              <a:t> </a:t>
            </a:r>
            <a:r>
              <a:rPr lang="en-AU" sz="1200" b="1" dirty="0">
                <a:solidFill>
                  <a:srgbClr val="FF0000"/>
                </a:solidFill>
                <a:latin typeface="Britannic Bold" panose="020B0903060703020204" pitchFamily="34" charset="0"/>
              </a:rPr>
              <a:t>(Surat </a:t>
            </a:r>
            <a:r>
              <a:rPr lang="en-AU" sz="1200" b="1" dirty="0" err="1">
                <a:solidFill>
                  <a:srgbClr val="FF0000"/>
                </a:solidFill>
                <a:latin typeface="Britannic Bold" panose="020B0903060703020204" pitchFamily="34" charset="0"/>
              </a:rPr>
              <a:t>Menteri</a:t>
            </a:r>
            <a:r>
              <a:rPr lang="en-AU" sz="1200" b="1" dirty="0">
                <a:solidFill>
                  <a:srgbClr val="FF0000"/>
                </a:solidFill>
                <a:latin typeface="Britannic Bold" panose="020B0903060703020204" pitchFamily="34" charset="0"/>
              </a:rPr>
              <a:t> </a:t>
            </a:r>
            <a:r>
              <a:rPr lang="en-AU" sz="1200" b="1" dirty="0" err="1">
                <a:solidFill>
                  <a:srgbClr val="FF0000"/>
                </a:solidFill>
                <a:latin typeface="Britannic Bold" panose="020B0903060703020204" pitchFamily="34" charset="0"/>
              </a:rPr>
              <a:t>Pertanian</a:t>
            </a:r>
            <a:r>
              <a:rPr lang="en-AU" sz="1200" b="1" dirty="0">
                <a:solidFill>
                  <a:srgbClr val="FF0000"/>
                </a:solidFill>
                <a:latin typeface="Britannic Bold" panose="020B0903060703020204" pitchFamily="34" charset="0"/>
              </a:rPr>
              <a:t> </a:t>
            </a:r>
            <a:r>
              <a:rPr lang="en-AU" sz="1200" b="1" dirty="0" err="1">
                <a:solidFill>
                  <a:srgbClr val="FF0000"/>
                </a:solidFill>
                <a:latin typeface="Britannic Bold" panose="020B0903060703020204" pitchFamily="34" charset="0"/>
              </a:rPr>
              <a:t>kepada</a:t>
            </a:r>
            <a:r>
              <a:rPr lang="en-AU" sz="1200" b="1" dirty="0">
                <a:solidFill>
                  <a:srgbClr val="FF0000"/>
                </a:solidFill>
                <a:latin typeface="Britannic Bold" panose="020B0903060703020204" pitchFamily="34" charset="0"/>
              </a:rPr>
              <a:t> </a:t>
            </a:r>
            <a:r>
              <a:rPr lang="en-AU" sz="1200" b="1" dirty="0" err="1">
                <a:solidFill>
                  <a:srgbClr val="FF0000"/>
                </a:solidFill>
                <a:latin typeface="Britannic Bold" panose="020B0903060703020204" pitchFamily="34" charset="0"/>
              </a:rPr>
              <a:t>Menteri</a:t>
            </a:r>
            <a:r>
              <a:rPr lang="en-AU" sz="1200" b="1" dirty="0">
                <a:solidFill>
                  <a:srgbClr val="FF0000"/>
                </a:solidFill>
                <a:latin typeface="Britannic Bold" panose="020B0903060703020204" pitchFamily="34" charset="0"/>
              </a:rPr>
              <a:t> </a:t>
            </a:r>
            <a:r>
              <a:rPr lang="en-AU" sz="1200" b="1" dirty="0" err="1">
                <a:solidFill>
                  <a:srgbClr val="FF0000"/>
                </a:solidFill>
                <a:latin typeface="Britannic Bold" panose="020B0903060703020204" pitchFamily="34" charset="0"/>
              </a:rPr>
              <a:t>Keuangan</a:t>
            </a:r>
            <a:r>
              <a:rPr lang="en-AU" sz="1200" b="1" dirty="0">
                <a:solidFill>
                  <a:srgbClr val="FF0000"/>
                </a:solidFill>
                <a:latin typeface="Britannic Bold" panose="020B0903060703020204" pitchFamily="34" charset="0"/>
              </a:rPr>
              <a:t> </a:t>
            </a:r>
            <a:r>
              <a:rPr lang="en-AU" sz="1200" b="1" dirty="0" err="1">
                <a:solidFill>
                  <a:srgbClr val="FF0000"/>
                </a:solidFill>
                <a:latin typeface="Britannic Bold" panose="020B0903060703020204" pitchFamily="34" charset="0"/>
              </a:rPr>
              <a:t>Nomor</a:t>
            </a:r>
            <a:r>
              <a:rPr lang="en-AU" sz="1200" b="1" dirty="0">
                <a:solidFill>
                  <a:srgbClr val="FF0000"/>
                </a:solidFill>
                <a:latin typeface="Britannic Bold" panose="020B0903060703020204" pitchFamily="34" charset="0"/>
              </a:rPr>
              <a:t> 78/RC.110/M/5/2016 </a:t>
            </a:r>
            <a:r>
              <a:rPr lang="en-AU" sz="1200" b="1" dirty="0" err="1">
                <a:solidFill>
                  <a:srgbClr val="FF0000"/>
                </a:solidFill>
                <a:latin typeface="Britannic Bold" panose="020B0903060703020204" pitchFamily="34" charset="0"/>
              </a:rPr>
              <a:t>tanggal</a:t>
            </a:r>
            <a:r>
              <a:rPr lang="en-AU" sz="1200" b="1" dirty="0">
                <a:solidFill>
                  <a:srgbClr val="FF0000"/>
                </a:solidFill>
                <a:latin typeface="Britannic Bold" panose="020B0903060703020204" pitchFamily="34" charset="0"/>
              </a:rPr>
              <a:t> 31 Mei 2016 </a:t>
            </a:r>
            <a:r>
              <a:rPr lang="en-AU" sz="1200" b="1" dirty="0" err="1">
                <a:solidFill>
                  <a:srgbClr val="FF0000"/>
                </a:solidFill>
                <a:latin typeface="Britannic Bold" panose="020B0903060703020204" pitchFamily="34" charset="0"/>
              </a:rPr>
              <a:t>hal</a:t>
            </a:r>
            <a:r>
              <a:rPr lang="en-AU" sz="1200" b="1" dirty="0">
                <a:solidFill>
                  <a:srgbClr val="FF0000"/>
                </a:solidFill>
                <a:latin typeface="Britannic Bold" panose="020B0903060703020204" pitchFamily="34" charset="0"/>
              </a:rPr>
              <a:t> </a:t>
            </a:r>
            <a:r>
              <a:rPr lang="en-AU" sz="1200" b="1" dirty="0" err="1">
                <a:solidFill>
                  <a:srgbClr val="FF0000"/>
                </a:solidFill>
                <a:latin typeface="Britannic Bold" panose="020B0903060703020204" pitchFamily="34" charset="0"/>
              </a:rPr>
              <a:t>Koreksi</a:t>
            </a:r>
            <a:r>
              <a:rPr lang="en-AU" sz="1200" b="1" dirty="0">
                <a:solidFill>
                  <a:srgbClr val="FF0000"/>
                </a:solidFill>
                <a:latin typeface="Britannic Bold" panose="020B0903060703020204" pitchFamily="34" charset="0"/>
              </a:rPr>
              <a:t> Surat </a:t>
            </a:r>
            <a:r>
              <a:rPr lang="en-AU" sz="1200" b="1" dirty="0" err="1">
                <a:solidFill>
                  <a:srgbClr val="FF0000"/>
                </a:solidFill>
                <a:latin typeface="Britannic Bold" panose="020B0903060703020204" pitchFamily="34" charset="0"/>
              </a:rPr>
              <a:t>Nomor</a:t>
            </a:r>
            <a:r>
              <a:rPr lang="en-AU" sz="1200" b="1" dirty="0">
                <a:solidFill>
                  <a:srgbClr val="FF0000"/>
                </a:solidFill>
                <a:latin typeface="Britannic Bold" panose="020B0903060703020204" pitchFamily="34" charset="0"/>
              </a:rPr>
              <a:t>: 63/RC.110/M /5/2016 </a:t>
            </a:r>
            <a:r>
              <a:rPr lang="en-AU" sz="1200" b="1" dirty="0" err="1">
                <a:solidFill>
                  <a:srgbClr val="FF0000"/>
                </a:solidFill>
                <a:latin typeface="Britannic Bold" panose="020B0903060703020204" pitchFamily="34" charset="0"/>
              </a:rPr>
              <a:t>tanggal</a:t>
            </a:r>
            <a:r>
              <a:rPr lang="en-AU" sz="1200" b="1" dirty="0">
                <a:solidFill>
                  <a:srgbClr val="FF0000"/>
                </a:solidFill>
                <a:latin typeface="Britannic Bold" panose="020B0903060703020204" pitchFamily="34" charset="0"/>
              </a:rPr>
              <a:t> 20 Mei 2016) </a:t>
            </a:r>
            <a:endParaRPr lang="id-ID" sz="1200" dirty="0">
              <a:solidFill>
                <a:srgbClr val="FF0000"/>
              </a:solidFill>
              <a:latin typeface="Britannic Bold" panose="020B0903060703020204" pitchFamily="34" charset="0"/>
            </a:endParaRPr>
          </a:p>
        </p:txBody>
      </p:sp>
      <p:sp>
        <p:nvSpPr>
          <p:cNvPr id="25603" name="TextBox 8"/>
          <p:cNvSpPr txBox="1">
            <a:spLocks noChangeArrowheads="1"/>
          </p:cNvSpPr>
          <p:nvPr/>
        </p:nvSpPr>
        <p:spPr bwMode="auto">
          <a:xfrm>
            <a:off x="7740650" y="981075"/>
            <a:ext cx="1008063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r>
              <a:rPr lang="en-AU" altLang="id-ID" sz="1100" b="1"/>
              <a:t>Rp.000,-</a:t>
            </a:r>
          </a:p>
        </p:txBody>
      </p:sp>
      <p:graphicFrame>
        <p:nvGraphicFramePr>
          <p:cNvPr id="25604" name="Object 6"/>
          <p:cNvGraphicFramePr>
            <a:graphicFrameLocks noChangeAspect="1"/>
          </p:cNvGraphicFramePr>
          <p:nvPr/>
        </p:nvGraphicFramePr>
        <p:xfrm>
          <a:off x="250825" y="1289050"/>
          <a:ext cx="8713788" cy="4703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503" name="Worksheet" r:id="rId3" imgW="6934350" imgH="3457655" progId="Excel.Sheet.8">
                  <p:embed/>
                </p:oleObj>
              </mc:Choice>
              <mc:Fallback>
                <p:oleObj name="Worksheet" r:id="rId3" imgW="6934350" imgH="3457655" progId="Excel.Shee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0825" y="1289050"/>
                        <a:ext cx="8713788" cy="47037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Oval 10"/>
          <p:cNvSpPr/>
          <p:nvPr/>
        </p:nvSpPr>
        <p:spPr>
          <a:xfrm>
            <a:off x="5580063" y="5622925"/>
            <a:ext cx="1584325" cy="35718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id-ID"/>
          </a:p>
        </p:txBody>
      </p:sp>
      <p:sp>
        <p:nvSpPr>
          <p:cNvPr id="25606" name="Slide Number Placeholder 11"/>
          <p:cNvSpPr>
            <a:spLocks noGrp="1"/>
          </p:cNvSpPr>
          <p:nvPr>
            <p:ph type="sldNum" sz="quarter" idx="12"/>
          </p:nvPr>
        </p:nvSpPr>
        <p:spPr bwMode="auto">
          <a:xfrm>
            <a:off x="3132138" y="6308725"/>
            <a:ext cx="205740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fld id="{376FCDAF-52C4-49FB-956B-8002A67059C6}" type="slidenum">
              <a:rPr lang="id-ID" altLang="id-ID" b="1" smtClean="0">
                <a:solidFill>
                  <a:schemeClr val="bg1"/>
                </a:solidFill>
              </a:rPr>
              <a:pPr/>
              <a:t>11</a:t>
            </a:fld>
            <a:endParaRPr lang="id-ID" altLang="id-ID" b="1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9046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50825" y="115888"/>
            <a:ext cx="8713788" cy="996950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pPr algn="ctr">
              <a:defRPr/>
            </a:pPr>
            <a:r>
              <a:rPr lang="en-AU" sz="2200" b="1" dirty="0" smtClean="0">
                <a:latin typeface="Britannic Bold" panose="020B0903060703020204" pitchFamily="34" charset="0"/>
              </a:rPr>
              <a:t>PERUBAHAN TARGET OUTPUT UTAMA </a:t>
            </a:r>
            <a:r>
              <a:rPr lang="en-AU" sz="2200" b="1" dirty="0">
                <a:latin typeface="Britannic Bold" panose="020B0903060703020204" pitchFamily="34" charset="0"/>
              </a:rPr>
              <a:t>KEMENTERIAN </a:t>
            </a:r>
            <a:r>
              <a:rPr lang="en-AU" sz="2200" b="1" dirty="0" smtClean="0">
                <a:latin typeface="Britannic Bold" panose="020B0903060703020204" pitchFamily="34" charset="0"/>
              </a:rPr>
              <a:t>PERTANIAN SEBAGAI DAMPAK PENGHEMATAN/PEMOTONGAN ANGGARAN </a:t>
            </a:r>
            <a:br>
              <a:rPr lang="en-AU" sz="2200" b="1" dirty="0" smtClean="0">
                <a:latin typeface="Britannic Bold" panose="020B0903060703020204" pitchFamily="34" charset="0"/>
              </a:rPr>
            </a:br>
            <a:endParaRPr lang="id-ID" sz="1200" dirty="0">
              <a:latin typeface="Britannic Bold" panose="020B0903060703020204" pitchFamily="34" charset="0"/>
            </a:endParaRPr>
          </a:p>
        </p:txBody>
      </p:sp>
      <p:sp>
        <p:nvSpPr>
          <p:cNvPr id="26627" name="Slide Number Placeholder 11"/>
          <p:cNvSpPr>
            <a:spLocks noGrp="1"/>
          </p:cNvSpPr>
          <p:nvPr>
            <p:ph type="sldNum" sz="quarter" idx="12"/>
          </p:nvPr>
        </p:nvSpPr>
        <p:spPr bwMode="auto">
          <a:xfrm>
            <a:off x="3132138" y="6308725"/>
            <a:ext cx="205740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fld id="{CCD75E81-7B73-40F0-802B-C4E6DCAA5789}" type="slidenum">
              <a:rPr lang="id-ID" altLang="id-ID" b="1" smtClean="0">
                <a:solidFill>
                  <a:schemeClr val="bg1"/>
                </a:solidFill>
              </a:rPr>
              <a:pPr/>
              <a:t>12</a:t>
            </a:fld>
            <a:endParaRPr lang="id-ID" altLang="id-ID" b="1" dirty="0" smtClean="0">
              <a:solidFill>
                <a:schemeClr val="bg1"/>
              </a:solidFill>
            </a:endParaRPr>
          </a:p>
        </p:txBody>
      </p:sp>
      <p:graphicFrame>
        <p:nvGraphicFramePr>
          <p:cNvPr id="26628" name="Object 1"/>
          <p:cNvGraphicFramePr>
            <a:graphicFrameLocks noChangeAspect="1"/>
          </p:cNvGraphicFramePr>
          <p:nvPr/>
        </p:nvGraphicFramePr>
        <p:xfrm>
          <a:off x="250825" y="1196975"/>
          <a:ext cx="8642350" cy="4824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27" name="Worksheet" r:id="rId3" imgW="9820143" imgH="4886460" progId="Excel.Sheet.8">
                  <p:embed/>
                </p:oleObj>
              </mc:Choice>
              <mc:Fallback>
                <p:oleObj name="Worksheet" r:id="rId3" imgW="9820143" imgH="4886460" progId="Excel.Shee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0825" y="1196975"/>
                        <a:ext cx="8642350" cy="48244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33646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50825" y="115888"/>
            <a:ext cx="8713788" cy="649287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pPr algn="r">
              <a:defRPr/>
            </a:pPr>
            <a:r>
              <a:rPr lang="en-AU" sz="2200" b="1" dirty="0" err="1" smtClean="0">
                <a:latin typeface="Britannic Bold" panose="020B0903060703020204" pitchFamily="34" charset="0"/>
              </a:rPr>
              <a:t>Lanjutan</a:t>
            </a:r>
            <a:r>
              <a:rPr lang="en-AU" sz="2200" b="1" dirty="0" smtClean="0">
                <a:latin typeface="Britannic Bold" panose="020B0903060703020204" pitchFamily="34" charset="0"/>
              </a:rPr>
              <a:t>…</a:t>
            </a:r>
            <a:endParaRPr lang="id-ID" sz="1200" dirty="0">
              <a:latin typeface="Britannic Bold" panose="020B0903060703020204" pitchFamily="34" charset="0"/>
            </a:endParaRPr>
          </a:p>
        </p:txBody>
      </p:sp>
      <p:sp>
        <p:nvSpPr>
          <p:cNvPr id="27651" name="Slide Number Placeholder 11"/>
          <p:cNvSpPr>
            <a:spLocks noGrp="1"/>
          </p:cNvSpPr>
          <p:nvPr>
            <p:ph type="sldNum" sz="quarter" idx="12"/>
          </p:nvPr>
        </p:nvSpPr>
        <p:spPr bwMode="auto">
          <a:xfrm>
            <a:off x="3132138" y="6308725"/>
            <a:ext cx="205740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fld id="{92347493-84C0-4F3F-ABFB-22A89676E99A}" type="slidenum">
              <a:rPr lang="id-ID" altLang="id-ID" b="1" smtClean="0">
                <a:solidFill>
                  <a:schemeClr val="bg1"/>
                </a:solidFill>
              </a:rPr>
              <a:pPr/>
              <a:t>13</a:t>
            </a:fld>
            <a:endParaRPr lang="id-ID" altLang="id-ID" b="1" smtClean="0">
              <a:solidFill>
                <a:schemeClr val="bg1"/>
              </a:solidFill>
            </a:endParaRPr>
          </a:p>
        </p:txBody>
      </p:sp>
      <p:graphicFrame>
        <p:nvGraphicFramePr>
          <p:cNvPr id="27652" name="Object 1"/>
          <p:cNvGraphicFramePr>
            <a:graphicFrameLocks noChangeAspect="1"/>
          </p:cNvGraphicFramePr>
          <p:nvPr/>
        </p:nvGraphicFramePr>
        <p:xfrm>
          <a:off x="250825" y="1196975"/>
          <a:ext cx="8726488" cy="4824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551" name="Worksheet" r:id="rId3" imgW="9820189" imgH="5429090" progId="Excel.Sheet.8">
                  <p:embed/>
                </p:oleObj>
              </mc:Choice>
              <mc:Fallback>
                <p:oleObj name="Worksheet" r:id="rId3" imgW="9820189" imgH="5429090" progId="Excel.Shee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0825" y="1196975"/>
                        <a:ext cx="8726488" cy="48244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94807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DE7527F-58D8-482F-B490-8E5AB27F12C8}" type="slidenum">
              <a:rPr lang="id-ID" altLang="id-ID" smtClean="0"/>
              <a:pPr>
                <a:defRPr/>
              </a:pPr>
              <a:t>14</a:t>
            </a:fld>
            <a:endParaRPr lang="id-ID" altLang="id-ID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50825" y="115888"/>
            <a:ext cx="8713788" cy="648816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pPr algn="ctr">
              <a:defRPr/>
            </a:pPr>
            <a:r>
              <a:rPr lang="en-AU" sz="2000" b="1" dirty="0">
                <a:latin typeface="Britannic Bold" panose="020B0903060703020204" pitchFamily="34" charset="0"/>
              </a:rPr>
              <a:t>PERUBAHAN VOLUME OUTPUT KEGIATAN UTAMA </a:t>
            </a:r>
            <a:r>
              <a:rPr lang="en-AU" sz="2000" b="1" dirty="0" smtClean="0">
                <a:latin typeface="Britannic Bold" panose="020B0903060703020204" pitchFamily="34" charset="0"/>
              </a:rPr>
              <a:t>PASCA PENGHEMATAN/PEMOTONGAN </a:t>
            </a:r>
            <a:r>
              <a:rPr lang="en-AU" sz="2000" b="1" dirty="0">
                <a:latin typeface="Britannic Bold" panose="020B0903060703020204" pitchFamily="34" charset="0"/>
              </a:rPr>
              <a:t>ANGGARAN TA </a:t>
            </a:r>
            <a:r>
              <a:rPr lang="en-AU" sz="2000" b="1" dirty="0" smtClean="0">
                <a:latin typeface="Britannic Bold" panose="020B0903060703020204" pitchFamily="34" charset="0"/>
              </a:rPr>
              <a:t>2016</a:t>
            </a:r>
            <a:endParaRPr lang="id-ID" sz="1100" dirty="0">
              <a:latin typeface="Britannic Bold" panose="020B0903060703020204" pitchFamily="34" charset="0"/>
            </a:endParaRPr>
          </a:p>
        </p:txBody>
      </p:sp>
      <p:sp>
        <p:nvSpPr>
          <p:cNvPr id="9" name="Slide Number Placeholder 11"/>
          <p:cNvSpPr txBox="1">
            <a:spLocks/>
          </p:cNvSpPr>
          <p:nvPr/>
        </p:nvSpPr>
        <p:spPr bwMode="auto">
          <a:xfrm>
            <a:off x="3132138" y="6308725"/>
            <a:ext cx="2057400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236" tIns="45610" rIns="91236" bIns="45610" numCol="1" anchor="ctr" anchorCtr="0" compatLnSpc="1">
            <a:prstTxWarp prst="textNoShape">
              <a:avLst/>
            </a:prstTxWarp>
          </a:bodyPr>
          <a:lstStyle>
            <a:defPPr>
              <a:defRPr lang="id-ID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9pPr>
          </a:lstStyle>
          <a:p>
            <a:fld id="{CCD75E81-7B73-40F0-802B-C4E6DCAA5789}" type="slidenum">
              <a:rPr lang="id-ID" altLang="id-ID" b="1" smtClean="0">
                <a:solidFill>
                  <a:schemeClr val="bg1"/>
                </a:solidFill>
              </a:rPr>
              <a:pPr/>
              <a:t>14</a:t>
            </a:fld>
            <a:endParaRPr lang="id-ID" altLang="id-ID" b="1" dirty="0" smtClean="0">
              <a:solidFill>
                <a:schemeClr val="bg1"/>
              </a:solidFill>
            </a:endParaRPr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39351561"/>
              </p:ext>
            </p:extLst>
          </p:nvPr>
        </p:nvGraphicFramePr>
        <p:xfrm>
          <a:off x="251520" y="908720"/>
          <a:ext cx="8712968" cy="50405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575" name="Worksheet" r:id="rId3" imgW="7115074" imgH="3666992" progId="Excel.Sheet.12">
                  <p:embed/>
                </p:oleObj>
              </mc:Choice>
              <mc:Fallback>
                <p:oleObj name="Worksheet" r:id="rId3" imgW="7115074" imgH="3666992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51520" y="908720"/>
                        <a:ext cx="8712968" cy="50405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190420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DE7527F-58D8-482F-B490-8E5AB27F12C8}" type="slidenum">
              <a:rPr lang="id-ID" altLang="id-ID" smtClean="0"/>
              <a:pPr>
                <a:defRPr/>
              </a:pPr>
              <a:t>15</a:t>
            </a:fld>
            <a:endParaRPr lang="id-ID" altLang="id-ID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50825" y="115888"/>
            <a:ext cx="8713788" cy="649287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pPr algn="r">
              <a:defRPr/>
            </a:pPr>
            <a:r>
              <a:rPr lang="en-AU" sz="2200" b="1" dirty="0" err="1" smtClean="0">
                <a:latin typeface="Britannic Bold" panose="020B0903060703020204" pitchFamily="34" charset="0"/>
              </a:rPr>
              <a:t>Lanjutan</a:t>
            </a:r>
            <a:r>
              <a:rPr lang="en-AU" sz="2200" b="1" dirty="0" smtClean="0">
                <a:latin typeface="Britannic Bold" panose="020B0903060703020204" pitchFamily="34" charset="0"/>
              </a:rPr>
              <a:t>…</a:t>
            </a:r>
            <a:endParaRPr lang="id-ID" sz="1200" dirty="0">
              <a:latin typeface="Britannic Bold" panose="020B0903060703020204" pitchFamily="34" charset="0"/>
            </a:endParaRPr>
          </a:p>
        </p:txBody>
      </p:sp>
      <p:sp>
        <p:nvSpPr>
          <p:cNvPr id="8" name="Slide Number Placeholder 11"/>
          <p:cNvSpPr txBox="1">
            <a:spLocks/>
          </p:cNvSpPr>
          <p:nvPr/>
        </p:nvSpPr>
        <p:spPr bwMode="auto">
          <a:xfrm>
            <a:off x="3132138" y="6308725"/>
            <a:ext cx="2057400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236" tIns="45610" rIns="91236" bIns="45610" numCol="1" anchor="ctr" anchorCtr="0" compatLnSpc="1">
            <a:prstTxWarp prst="textNoShape">
              <a:avLst/>
            </a:prstTxWarp>
          </a:bodyPr>
          <a:lstStyle>
            <a:defPPr>
              <a:defRPr lang="id-ID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9pPr>
          </a:lstStyle>
          <a:p>
            <a:fld id="{CCD75E81-7B73-40F0-802B-C4E6DCAA5789}" type="slidenum">
              <a:rPr lang="id-ID" altLang="id-ID" b="1" smtClean="0">
                <a:solidFill>
                  <a:schemeClr val="bg1"/>
                </a:solidFill>
              </a:rPr>
              <a:pPr/>
              <a:t>15</a:t>
            </a:fld>
            <a:endParaRPr lang="id-ID" altLang="id-ID" b="1" dirty="0" smtClean="0">
              <a:solidFill>
                <a:schemeClr val="bg1"/>
              </a:solidFill>
            </a:endParaRPr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68905303"/>
              </p:ext>
            </p:extLst>
          </p:nvPr>
        </p:nvGraphicFramePr>
        <p:xfrm>
          <a:off x="179512" y="980728"/>
          <a:ext cx="8744183" cy="48965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599" name="Worksheet" r:id="rId3" imgW="7115074" imgH="3866977" progId="Excel.Sheet.12">
                  <p:embed/>
                </p:oleObj>
              </mc:Choice>
              <mc:Fallback>
                <p:oleObj name="Worksheet" r:id="rId3" imgW="7115074" imgH="3866977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9512" y="980728"/>
                        <a:ext cx="8744183" cy="489654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176418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50825" y="115888"/>
            <a:ext cx="8713788" cy="720725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pPr algn="ctr">
              <a:defRPr/>
            </a:pPr>
            <a:r>
              <a:rPr lang="id-ID" sz="2800" b="1" dirty="0" smtClean="0">
                <a:latin typeface="Britannic Bold" panose="020B0903060703020204" pitchFamily="34" charset="0"/>
              </a:rPr>
              <a:t>SUMBER PENGHEMATAN BELANJA KEMENTAN</a:t>
            </a:r>
            <a:endParaRPr lang="id-ID" sz="2800" b="1" dirty="0">
              <a:latin typeface="Britannic Bold" panose="020B0903060703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4000" y="1177925"/>
            <a:ext cx="8713788" cy="4154984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457200" indent="-457200">
              <a:spcAft>
                <a:spcPts val="1200"/>
              </a:spcAft>
              <a:buFontTx/>
              <a:buAutoNum type="arabicPeriod"/>
              <a:defRPr/>
            </a:pPr>
            <a:r>
              <a:rPr lang="id-ID" sz="2800" dirty="0">
                <a:cs typeface="Arial" panose="020B0604020202020204" pitchFamily="34" charset="0"/>
              </a:rPr>
              <a:t>Bersumber dari </a:t>
            </a:r>
            <a:r>
              <a:rPr lang="id-ID" sz="2800" b="1" dirty="0">
                <a:cs typeface="Arial" panose="020B0604020202020204" pitchFamily="34" charset="0"/>
              </a:rPr>
              <a:t>Rupiah Murni </a:t>
            </a:r>
          </a:p>
          <a:p>
            <a:pPr marL="457200" indent="-457200">
              <a:spcAft>
                <a:spcPts val="1200"/>
              </a:spcAft>
              <a:buFontTx/>
              <a:buAutoNum type="arabicPeriod"/>
              <a:defRPr/>
            </a:pPr>
            <a:r>
              <a:rPr lang="id-ID" sz="2800" dirty="0">
                <a:cs typeface="Arial" panose="020B0604020202020204" pitchFamily="34" charset="0"/>
              </a:rPr>
              <a:t>Belanja modal non-infrastruktur, seperti: gedung kantor, pengadaan kendaraan</a:t>
            </a:r>
          </a:p>
          <a:p>
            <a:pPr marL="457200" indent="-457200">
              <a:spcAft>
                <a:spcPts val="1200"/>
              </a:spcAft>
              <a:buFontTx/>
              <a:buAutoNum type="arabicPeriod"/>
              <a:defRPr/>
            </a:pPr>
            <a:r>
              <a:rPr lang="id-ID" sz="2800" dirty="0">
                <a:cs typeface="Arial" panose="020B0604020202020204" pitchFamily="34" charset="0"/>
              </a:rPr>
              <a:t>Kegiatan yang belum terikat kontrak</a:t>
            </a:r>
          </a:p>
          <a:p>
            <a:pPr marL="457200" indent="-457200">
              <a:spcAft>
                <a:spcPts val="1200"/>
              </a:spcAft>
              <a:buFontTx/>
              <a:buAutoNum type="arabicPeriod"/>
              <a:defRPr/>
            </a:pPr>
            <a:r>
              <a:rPr lang="id-ID" sz="2800" dirty="0">
                <a:cs typeface="Arial" panose="020B0604020202020204" pitchFamily="34" charset="0"/>
              </a:rPr>
              <a:t>Belanja barang bantuan pemerintah pada pemda/masyarakat yang dapat dihemat alokasinya</a:t>
            </a:r>
          </a:p>
          <a:p>
            <a:pPr marL="457200" indent="-457200">
              <a:spcAft>
                <a:spcPts val="1200"/>
              </a:spcAft>
              <a:buFontTx/>
              <a:buAutoNum type="arabicPeriod"/>
              <a:defRPr/>
            </a:pPr>
            <a:r>
              <a:rPr lang="id-ID" sz="2800" dirty="0">
                <a:cs typeface="Arial" panose="020B0604020202020204" pitchFamily="34" charset="0"/>
              </a:rPr>
              <a:t>Sisa kontrak/hasil lelang dan hasil optimalisasi/ sisa dana swakelola</a:t>
            </a:r>
          </a:p>
        </p:txBody>
      </p:sp>
      <p:sp>
        <p:nvSpPr>
          <p:cNvPr id="28676" name="Slide Number Placeholder 1"/>
          <p:cNvSpPr>
            <a:spLocks noGrp="1"/>
          </p:cNvSpPr>
          <p:nvPr>
            <p:ph type="sldNum" sz="quarter" idx="12"/>
          </p:nvPr>
        </p:nvSpPr>
        <p:spPr bwMode="auto">
          <a:xfrm>
            <a:off x="3132138" y="6308725"/>
            <a:ext cx="205740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fld id="{6EAEAC83-AA71-4264-B3E1-DABC25C5AB6B}" type="slidenum">
              <a:rPr lang="id-ID" altLang="id-ID" b="1" smtClean="0">
                <a:solidFill>
                  <a:schemeClr val="bg1"/>
                </a:solidFill>
              </a:rPr>
              <a:pPr/>
              <a:t>16</a:t>
            </a:fld>
            <a:endParaRPr lang="id-ID" altLang="id-ID" b="1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9523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50825" y="115888"/>
            <a:ext cx="8713788" cy="792162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pPr algn="r">
              <a:defRPr/>
            </a:pPr>
            <a:r>
              <a:rPr lang="id-ID" sz="2800" b="1" dirty="0" smtClean="0">
                <a:latin typeface="Britannic Bold" panose="020B0903060703020204" pitchFamily="34" charset="0"/>
              </a:rPr>
              <a:t>Lanjutan ........</a:t>
            </a:r>
            <a:endParaRPr lang="id-ID" sz="2800" b="1" dirty="0">
              <a:latin typeface="Britannic Bold" panose="020B0903060703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0825" y="995363"/>
            <a:ext cx="8713788" cy="446246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457200" indent="-457200">
              <a:spcAft>
                <a:spcPts val="1200"/>
              </a:spcAft>
              <a:buFont typeface="+mj-lt"/>
              <a:buAutoNum type="arabicPeriod" startAt="6"/>
              <a:defRPr/>
            </a:pPr>
            <a:r>
              <a:rPr lang="id-ID" sz="2400" dirty="0">
                <a:cs typeface="Arial" panose="020B0604020202020204" pitchFamily="34" charset="0"/>
              </a:rPr>
              <a:t>Honorarium kegiatan, perjalanan dinas, paket meeting, rapat, seminar, workshop, dll,</a:t>
            </a:r>
          </a:p>
          <a:p>
            <a:pPr marL="457200" indent="-457200">
              <a:spcAft>
                <a:spcPts val="1200"/>
              </a:spcAft>
              <a:buFont typeface="+mj-lt"/>
              <a:buAutoNum type="arabicPeriod" startAt="6"/>
              <a:defRPr/>
            </a:pPr>
            <a:r>
              <a:rPr lang="id-ID" sz="2400" dirty="0">
                <a:cs typeface="Arial" panose="020B0604020202020204" pitchFamily="34" charset="0"/>
              </a:rPr>
              <a:t>Kegiatan-kegiatan yang setelah dievaluasi tidak dapat dilaksanakan sebagian atau seluruhnya (mis: anggaran pada satker yang tidak sanggup melaksanakan kegiatan tugas pembantuan),</a:t>
            </a:r>
          </a:p>
          <a:p>
            <a:pPr marL="457200" indent="-457200">
              <a:spcAft>
                <a:spcPts val="1200"/>
              </a:spcAft>
              <a:buFont typeface="+mj-lt"/>
              <a:buAutoNum type="arabicPeriod" startAt="6"/>
              <a:defRPr/>
            </a:pPr>
            <a:r>
              <a:rPr lang="id-ID" sz="2400" dirty="0">
                <a:cs typeface="Arial" panose="020B0604020202020204" pitchFamily="34" charset="0"/>
              </a:rPr>
              <a:t>Kegiatan-kegiatan prioritas dan pendukung prioritas yang setelah dikaji ulang ternyata tidak mendesak/dapat ditunda dan atau dapat dilanjutkan ke tahun anggaran berikutnya (mis: belum adanya SID pada calon lokasi cetak sawah, persyaratan bangun gedung yang belum tersedia),</a:t>
            </a:r>
          </a:p>
        </p:txBody>
      </p:sp>
      <p:sp>
        <p:nvSpPr>
          <p:cNvPr id="29700" name="Slide Number Placeholder 1"/>
          <p:cNvSpPr>
            <a:spLocks noGrp="1"/>
          </p:cNvSpPr>
          <p:nvPr>
            <p:ph type="sldNum" sz="quarter" idx="12"/>
          </p:nvPr>
        </p:nvSpPr>
        <p:spPr bwMode="auto">
          <a:xfrm>
            <a:off x="3132138" y="6308725"/>
            <a:ext cx="205740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fld id="{D838F419-7A90-4AD3-B51D-D82528A37945}" type="slidenum">
              <a:rPr lang="id-ID" altLang="id-ID" b="1" smtClean="0">
                <a:solidFill>
                  <a:schemeClr val="bg1"/>
                </a:solidFill>
              </a:rPr>
              <a:pPr/>
              <a:t>17</a:t>
            </a:fld>
            <a:endParaRPr lang="id-ID" altLang="id-ID" b="1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8693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50825" y="115888"/>
            <a:ext cx="8713788" cy="792162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pPr algn="r">
              <a:defRPr/>
            </a:pPr>
            <a:r>
              <a:rPr lang="id-ID" sz="2800" b="1" dirty="0" smtClean="0">
                <a:latin typeface="Britannic Bold" panose="020B0903060703020204" pitchFamily="34" charset="0"/>
              </a:rPr>
              <a:t>Lanjutan ........</a:t>
            </a:r>
            <a:endParaRPr lang="id-ID" sz="2800" b="1" dirty="0">
              <a:latin typeface="Britannic Bold" panose="020B0903060703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0825" y="1052513"/>
            <a:ext cx="8713788" cy="298543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457200" indent="-457200">
              <a:spcAft>
                <a:spcPts val="1200"/>
              </a:spcAft>
              <a:buFont typeface="+mj-lt"/>
              <a:buAutoNum type="arabicPeriod" startAt="9"/>
              <a:defRPr/>
            </a:pPr>
            <a:r>
              <a:rPr lang="id-ID" sz="2800" i="1" dirty="0">
                <a:cs typeface="Arial" panose="020B0604020202020204" pitchFamily="34" charset="0"/>
              </a:rPr>
              <a:t>Output</a:t>
            </a:r>
            <a:r>
              <a:rPr lang="id-ID" sz="2800" dirty="0">
                <a:cs typeface="Arial" panose="020B0604020202020204" pitchFamily="34" charset="0"/>
              </a:rPr>
              <a:t> cadangan/masih diblokir/bintang (yang masih menjadi catatan pada DIPA),</a:t>
            </a:r>
          </a:p>
          <a:p>
            <a:pPr marL="457200" indent="-457200">
              <a:spcAft>
                <a:spcPts val="1200"/>
              </a:spcAft>
              <a:buFont typeface="+mj-lt"/>
              <a:buAutoNum type="arabicPeriod" startAt="9"/>
              <a:defRPr/>
            </a:pPr>
            <a:r>
              <a:rPr lang="id-ID" sz="2800" dirty="0">
                <a:cs typeface="Arial" panose="020B0604020202020204" pitchFamily="34" charset="0"/>
              </a:rPr>
              <a:t>Belanja operasional yang bisa dihemat (langganan daya dan jasa)</a:t>
            </a:r>
          </a:p>
          <a:p>
            <a:pPr marL="457200" indent="-457200">
              <a:spcAft>
                <a:spcPts val="1200"/>
              </a:spcAft>
              <a:buFont typeface="+mj-lt"/>
              <a:buAutoNum type="arabicPeriod" startAt="9"/>
              <a:defRPr/>
            </a:pPr>
            <a:r>
              <a:rPr lang="id-ID" sz="2800" b="1" dirty="0">
                <a:cs typeface="Arial" panose="020B0604020202020204" pitchFamily="34" charset="0"/>
              </a:rPr>
              <a:t>Tidak menghemat</a:t>
            </a:r>
            <a:r>
              <a:rPr lang="id-ID" sz="2800" dirty="0">
                <a:cs typeface="Arial" panose="020B0604020202020204" pitchFamily="34" charset="0"/>
              </a:rPr>
              <a:t> anggaran yang bersumber dari PHLN, PNBP-BLU dan Belanja Gaji</a:t>
            </a:r>
          </a:p>
        </p:txBody>
      </p:sp>
      <p:sp>
        <p:nvSpPr>
          <p:cNvPr id="30724" name="Slide Number Placeholder 1"/>
          <p:cNvSpPr>
            <a:spLocks noGrp="1"/>
          </p:cNvSpPr>
          <p:nvPr>
            <p:ph type="sldNum" sz="quarter" idx="12"/>
          </p:nvPr>
        </p:nvSpPr>
        <p:spPr bwMode="auto">
          <a:xfrm>
            <a:off x="3132138" y="6308725"/>
            <a:ext cx="205740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fld id="{9664F968-D4EA-4DAC-B52F-96C7403EBF6D}" type="slidenum">
              <a:rPr lang="id-ID" altLang="id-ID" b="1" smtClean="0">
                <a:solidFill>
                  <a:schemeClr val="bg1"/>
                </a:solidFill>
              </a:rPr>
              <a:pPr/>
              <a:t>18</a:t>
            </a:fld>
            <a:endParaRPr lang="id-ID" altLang="id-ID" b="1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7733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50825" y="293688"/>
            <a:ext cx="8713788" cy="831850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pPr algn="ctr">
              <a:defRPr/>
            </a:pPr>
            <a:r>
              <a:rPr lang="id-ID" sz="2800" b="1" dirty="0" smtClean="0">
                <a:latin typeface="Britannic Bold" panose="020B0903060703020204" pitchFamily="34" charset="0"/>
              </a:rPr>
              <a:t>LANGKAH-LANGKAH PERSIAPAN PENGHEMATAN</a:t>
            </a:r>
            <a:endParaRPr lang="id-ID" sz="2800" b="1" dirty="0">
              <a:latin typeface="Britannic Bold" panose="020B0903060703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0825" y="1484313"/>
            <a:ext cx="8712200" cy="38481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457200" indent="-457200">
              <a:spcAft>
                <a:spcPts val="1200"/>
              </a:spcAft>
              <a:buFont typeface="+mj-lt"/>
              <a:buAutoNum type="arabicPeriod"/>
              <a:defRPr/>
            </a:pPr>
            <a:r>
              <a:rPr lang="id-ID" sz="2800" dirty="0">
                <a:cs typeface="Arial" panose="020B0604020202020204" pitchFamily="34" charset="0"/>
              </a:rPr>
              <a:t>Revisi </a:t>
            </a:r>
            <a:r>
              <a:rPr lang="id-ID" sz="2800" b="1" i="1" dirty="0">
                <a:cs typeface="Arial" panose="020B0604020202020204" pitchFamily="34" charset="0"/>
              </a:rPr>
              <a:t>self blocking </a:t>
            </a:r>
            <a:r>
              <a:rPr lang="id-ID" sz="2800" dirty="0">
                <a:cs typeface="Arial" panose="020B0604020202020204" pitchFamily="34" charset="0"/>
              </a:rPr>
              <a:t>(Revisi DIPA tahap I) </a:t>
            </a:r>
            <a:r>
              <a:rPr lang="id-ID" sz="2800" dirty="0">
                <a:cs typeface="Arial" panose="020B0604020202020204" pitchFamily="34" charset="0"/>
                <a:sym typeface="Wingdings" panose="05000000000000000000" pitchFamily="2" charset="2"/>
              </a:rPr>
              <a:t>Aplikasi RKA K/L </a:t>
            </a:r>
            <a:r>
              <a:rPr lang="id-ID" sz="2800" i="1" dirty="0">
                <a:cs typeface="Arial" panose="020B0604020202020204" pitchFamily="34" charset="0"/>
                <a:sym typeface="Wingdings" panose="05000000000000000000" pitchFamily="2" charset="2"/>
              </a:rPr>
              <a:t>self blocking</a:t>
            </a:r>
            <a:endParaRPr lang="id-ID" sz="2800" i="1" dirty="0">
              <a:cs typeface="Arial" panose="020B0604020202020204" pitchFamily="34" charset="0"/>
            </a:endParaRPr>
          </a:p>
          <a:p>
            <a:pPr marL="457200" indent="-457200">
              <a:spcAft>
                <a:spcPts val="1200"/>
              </a:spcAft>
              <a:buFont typeface="+mj-lt"/>
              <a:buAutoNum type="arabicPeriod"/>
              <a:defRPr/>
            </a:pPr>
            <a:r>
              <a:rPr lang="id-ID" sz="2800" dirty="0">
                <a:cs typeface="Arial" panose="020B0604020202020204" pitchFamily="34" charset="0"/>
              </a:rPr>
              <a:t>Selama revisi </a:t>
            </a:r>
            <a:r>
              <a:rPr lang="id-ID" sz="2800" i="1" dirty="0">
                <a:cs typeface="Arial" panose="020B0604020202020204" pitchFamily="34" charset="0"/>
              </a:rPr>
              <a:t>self blocking</a:t>
            </a:r>
            <a:r>
              <a:rPr lang="id-ID" sz="2800" dirty="0">
                <a:cs typeface="Arial" panose="020B0604020202020204" pitchFamily="34" charset="0"/>
              </a:rPr>
              <a:t> belum selesai, maka Satker yang bersangkutan tidak dapat melakukan proses revisi selain </a:t>
            </a:r>
            <a:r>
              <a:rPr lang="id-ID" sz="2800" i="1" dirty="0">
                <a:cs typeface="Arial" panose="020B0604020202020204" pitchFamily="34" charset="0"/>
              </a:rPr>
              <a:t>self blocking</a:t>
            </a:r>
            <a:r>
              <a:rPr lang="id-ID" sz="2800" dirty="0">
                <a:cs typeface="Arial" panose="020B0604020202020204" pitchFamily="34" charset="0"/>
              </a:rPr>
              <a:t> </a:t>
            </a:r>
          </a:p>
          <a:p>
            <a:pPr marL="457200" indent="-457200">
              <a:spcAft>
                <a:spcPts val="1200"/>
              </a:spcAft>
              <a:buFont typeface="+mj-lt"/>
              <a:buAutoNum type="arabicPeriod"/>
              <a:defRPr/>
            </a:pPr>
            <a:r>
              <a:rPr lang="id-ID" sz="2800" dirty="0">
                <a:cs typeface="Arial" panose="020B0604020202020204" pitchFamily="34" charset="0"/>
              </a:rPr>
              <a:t>Revisi pemotongan (melepas </a:t>
            </a:r>
            <a:r>
              <a:rPr lang="id-ID" sz="2800" i="1" dirty="0">
                <a:cs typeface="Arial" panose="020B0604020202020204" pitchFamily="34" charset="0"/>
              </a:rPr>
              <a:t>self blocking</a:t>
            </a:r>
            <a:r>
              <a:rPr lang="id-ID" sz="2800" dirty="0">
                <a:cs typeface="Arial" panose="020B0604020202020204" pitchFamily="34" charset="0"/>
              </a:rPr>
              <a:t>) pada Revisi DIPA Tahap II dilakukan setelah disetujuinya Undang-Undang APBNP dalam Sidang Paripurna DPR.  </a:t>
            </a:r>
            <a:r>
              <a:rPr lang="id-ID" sz="2800" b="1" i="1" dirty="0">
                <a:cs typeface="Arial" panose="020B0604020202020204" pitchFamily="34" charset="0"/>
              </a:rPr>
              <a:t> </a:t>
            </a:r>
          </a:p>
        </p:txBody>
      </p:sp>
      <p:sp>
        <p:nvSpPr>
          <p:cNvPr id="31748" name="Slide Number Placeholder 1"/>
          <p:cNvSpPr>
            <a:spLocks noGrp="1"/>
          </p:cNvSpPr>
          <p:nvPr>
            <p:ph type="sldNum" sz="quarter" idx="12"/>
          </p:nvPr>
        </p:nvSpPr>
        <p:spPr bwMode="auto">
          <a:xfrm>
            <a:off x="3132138" y="6308725"/>
            <a:ext cx="205740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fld id="{B994A6AD-5898-4F5F-99D3-90FF222CD1AC}" type="slidenum">
              <a:rPr lang="id-ID" altLang="id-ID" b="1" smtClean="0">
                <a:solidFill>
                  <a:schemeClr val="bg1"/>
                </a:solidFill>
              </a:rPr>
              <a:pPr/>
              <a:t>19</a:t>
            </a:fld>
            <a:endParaRPr lang="id-ID" altLang="id-ID" b="1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1350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01317695"/>
              </p:ext>
            </p:extLst>
          </p:nvPr>
        </p:nvGraphicFramePr>
        <p:xfrm>
          <a:off x="392327" y="838201"/>
          <a:ext cx="8229600" cy="5181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1380" name="Title 1"/>
          <p:cNvSpPr txBox="1">
            <a:spLocks/>
          </p:cNvSpPr>
          <p:nvPr/>
        </p:nvSpPr>
        <p:spPr bwMode="auto">
          <a:xfrm>
            <a:off x="0" y="-26988"/>
            <a:ext cx="9144000" cy="63976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id-ID" sz="4400" smtClean="0">
                <a:solidFill>
                  <a:srgbClr val="000000"/>
                </a:solidFill>
                <a:latin typeface="Britannic Bold" pitchFamily="34" charset="0"/>
              </a:rPr>
              <a:t>ISI PAPARAN</a:t>
            </a:r>
          </a:p>
        </p:txBody>
      </p:sp>
      <p:sp>
        <p:nvSpPr>
          <p:cNvPr id="22532" name="Slide Number Placeholder 17"/>
          <p:cNvSpPr txBox="1">
            <a:spLocks/>
          </p:cNvSpPr>
          <p:nvPr/>
        </p:nvSpPr>
        <p:spPr bwMode="auto">
          <a:xfrm>
            <a:off x="4572000" y="6381750"/>
            <a:ext cx="457200" cy="395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pPr algn="ctr" eaLnBrk="1" hangingPunct="1"/>
            <a:fld id="{2F8C135D-6E0A-4120-8FED-1355BED16B51}" type="slidenum">
              <a:rPr lang="en-US" altLang="id-ID" sz="1200">
                <a:solidFill>
                  <a:srgbClr val="FFFFFF"/>
                </a:solidFill>
                <a:ea typeface="MS PGothic" pitchFamily="34" charset="-128"/>
              </a:rPr>
              <a:pPr algn="ctr" eaLnBrk="1" hangingPunct="1"/>
              <a:t>2</a:t>
            </a:fld>
            <a:endParaRPr lang="en-US" altLang="id-ID" sz="1200">
              <a:solidFill>
                <a:srgbClr val="FFFFFF"/>
              </a:solidFill>
              <a:ea typeface="MS PGothic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14708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Slide Number Placeholder 17"/>
          <p:cNvSpPr txBox="1">
            <a:spLocks/>
          </p:cNvSpPr>
          <p:nvPr/>
        </p:nvSpPr>
        <p:spPr bwMode="auto">
          <a:xfrm>
            <a:off x="4572000" y="6381328"/>
            <a:ext cx="457200" cy="395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pPr algn="ctr" eaLnBrk="1" hangingPunct="1"/>
            <a:fld id="{47FC4103-D79A-44D3-859C-FD1295427708}" type="slidenum">
              <a:rPr lang="en-US" altLang="id-ID" sz="1200">
                <a:solidFill>
                  <a:srgbClr val="FFFFFF"/>
                </a:solidFill>
                <a:ea typeface="MS PGothic" pitchFamily="34" charset="-128"/>
              </a:rPr>
              <a:pPr algn="ctr" eaLnBrk="1" hangingPunct="1"/>
              <a:t>20</a:t>
            </a:fld>
            <a:endParaRPr lang="en-US" altLang="id-ID" sz="1200">
              <a:solidFill>
                <a:srgbClr val="FFFFFF"/>
              </a:solidFill>
              <a:ea typeface="MS PGothic" pitchFamily="34" charset="-128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067132" y="2632100"/>
            <a:ext cx="6539911" cy="1512676"/>
            <a:chOff x="1605402" y="105571"/>
            <a:chExt cx="6539911" cy="1512676"/>
          </a:xfrm>
        </p:grpSpPr>
        <p:sp>
          <p:nvSpPr>
            <p:cNvPr id="9" name="Round Same Side Corner Rectangle 8"/>
            <p:cNvSpPr/>
            <p:nvPr/>
          </p:nvSpPr>
          <p:spPr>
            <a:xfrm rot="5400000">
              <a:off x="4119020" y="-2408047"/>
              <a:ext cx="1512676" cy="6539911"/>
            </a:xfrm>
            <a:prstGeom prst="round2SameRect">
              <a:avLst/>
            </a:prstGeom>
          </p:spPr>
          <p:style>
            <a:lnRef idx="2">
              <a:schemeClr val="accent5">
                <a:tint val="40000"/>
                <a:alpha val="90000"/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tint val="40000"/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tint val="40000"/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0" name="Round Same Side Corner Rectangle 4"/>
            <p:cNvSpPr/>
            <p:nvPr/>
          </p:nvSpPr>
          <p:spPr>
            <a:xfrm>
              <a:off x="1605403" y="179413"/>
              <a:ext cx="6466068" cy="136499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47650" tIns="123825" rIns="247650" bIns="123825" numCol="1" spcCol="1270" anchor="ctr" anchorCtr="0">
              <a:noAutofit/>
            </a:bodyPr>
            <a:lstStyle/>
            <a:p>
              <a:pPr lvl="0"/>
              <a:r>
                <a:rPr lang="en-US" altLang="id-ID" sz="2800" dirty="0">
                  <a:solidFill>
                    <a:schemeClr val="tx1"/>
                  </a:solidFill>
                  <a:latin typeface="Britannic Bold" pitchFamily="34" charset="0"/>
                  <a:ea typeface="Adobe Hebrew"/>
                  <a:cs typeface="Adobe Hebrew"/>
                </a:rPr>
                <a:t>PERSIAPAN RAMADHAN DAN IDUL FITRI</a:t>
              </a:r>
              <a:endParaRPr lang="id-ID" sz="2800" dirty="0">
                <a:solidFill>
                  <a:schemeClr val="tx1"/>
                </a:solidFill>
                <a:latin typeface="Britannic Bold" pitchFamily="34" charset="0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536956" y="2570577"/>
            <a:ext cx="1521116" cy="1608209"/>
            <a:chOff x="75226" y="98366"/>
            <a:chExt cx="1521116" cy="1608209"/>
          </a:xfrm>
        </p:grpSpPr>
        <p:sp>
          <p:nvSpPr>
            <p:cNvPr id="7" name="Rounded Rectangle 6"/>
            <p:cNvSpPr/>
            <p:nvPr/>
          </p:nvSpPr>
          <p:spPr>
            <a:xfrm>
              <a:off x="75226" y="98366"/>
              <a:ext cx="1521116" cy="1608209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" name="Rounded Rectangle 6"/>
            <p:cNvSpPr/>
            <p:nvPr/>
          </p:nvSpPr>
          <p:spPr>
            <a:xfrm>
              <a:off x="149481" y="172621"/>
              <a:ext cx="1372606" cy="145969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67640" tIns="83820" rIns="167640" bIns="83820" numCol="1" spcCol="1270" anchor="ctr" anchorCtr="0">
              <a:noAutofit/>
            </a:bodyPr>
            <a:lstStyle/>
            <a:p>
              <a:pPr lvl="0" algn="ctr" defTabSz="1955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id-ID" sz="4400" b="0" kern="1200" dirty="0" smtClean="0">
                  <a:latin typeface="Britannic Bold" pitchFamily="34" charset="0"/>
                  <a:ea typeface="+mn-ea"/>
                  <a:cs typeface="+mn-cs"/>
                </a:rPr>
                <a:t>I</a:t>
              </a:r>
              <a:r>
                <a:rPr lang="en-US" sz="4400" b="0" kern="1200" dirty="0" smtClean="0">
                  <a:latin typeface="Britannic Bold" pitchFamily="34" charset="0"/>
                  <a:ea typeface="+mn-ea"/>
                  <a:cs typeface="+mn-cs"/>
                </a:rPr>
                <a:t>II</a:t>
              </a:r>
              <a:endParaRPr lang="id-ID" sz="4400" b="0" kern="1200" dirty="0">
                <a:latin typeface="Britannic Bold" pitchFamily="34" charset="0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61017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10342066"/>
              </p:ext>
            </p:extLst>
          </p:nvPr>
        </p:nvGraphicFramePr>
        <p:xfrm>
          <a:off x="179388" y="596900"/>
          <a:ext cx="8653462" cy="52083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70" name="Worksheet" r:id="rId3" imgW="6896224" imgH="6524550" progId="Excel.Sheet.12">
                  <p:embed/>
                </p:oleObj>
              </mc:Choice>
              <mc:Fallback>
                <p:oleObj name="Worksheet" r:id="rId3" imgW="6896224" imgH="652455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9388" y="596900"/>
                        <a:ext cx="8653462" cy="52083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10276" y="-27384"/>
            <a:ext cx="9133723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id-ID" dirty="0" smtClean="0">
                <a:solidFill>
                  <a:prstClr val="black"/>
                </a:solidFill>
                <a:latin typeface="Britannic Bold" panose="020B0903060703020204" pitchFamily="34" charset="0"/>
                <a:cs typeface="+mn-cs"/>
              </a:rPr>
              <a:t>PROGNOSA KETERSEDIAAN DAN KEBUTUHAN PANGAN JAN – JULI 2016</a:t>
            </a:r>
            <a:endParaRPr lang="id-ID" dirty="0">
              <a:solidFill>
                <a:prstClr val="black"/>
              </a:solidFill>
              <a:latin typeface="Britannic Bold" panose="020B0903060703020204" pitchFamily="34" charset="0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100392" y="337619"/>
            <a:ext cx="8144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1200" b="1" dirty="0" smtClean="0">
                <a:solidFill>
                  <a:prstClr val="black"/>
                </a:solidFill>
                <a:latin typeface="Arial" panose="020B0604020202020204" pitchFamily="34" charset="0"/>
                <a:cs typeface="+mn-cs"/>
              </a:rPr>
              <a:t>(000Ton)</a:t>
            </a:r>
            <a:endParaRPr lang="id-ID" sz="1200" b="1" dirty="0">
              <a:solidFill>
                <a:prstClr val="black"/>
              </a:solidFill>
              <a:latin typeface="Arial" panose="020B0604020202020204" pitchFamily="34" charset="0"/>
              <a:cs typeface="+mn-cs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157966" y="1859013"/>
            <a:ext cx="8756880" cy="421498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id-ID">
              <a:solidFill>
                <a:prstClr val="white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127495" y="4448940"/>
            <a:ext cx="8801302" cy="432049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id-ID">
              <a:solidFill>
                <a:prstClr val="white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5364089" y="2272110"/>
            <a:ext cx="2520280" cy="394224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id-ID">
              <a:solidFill>
                <a:prstClr val="white"/>
              </a:solidFill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5024723" y="6380650"/>
            <a:ext cx="512763" cy="365125"/>
          </a:xfrm>
        </p:spPr>
        <p:txBody>
          <a:bodyPr/>
          <a:lstStyle/>
          <a:p>
            <a:pPr>
              <a:defRPr/>
            </a:pPr>
            <a:fld id="{C37E9450-C103-48D6-81E6-D44A1DA3F8EC}" type="slidenum">
              <a:rPr lang="id-ID" altLang="id-ID" sz="1200" smtClean="0">
                <a:solidFill>
                  <a:srgbClr val="E6B91E">
                    <a:lumMod val="20000"/>
                    <a:lumOff val="80000"/>
                  </a:srgbClr>
                </a:solidFill>
              </a:rPr>
              <a:pPr>
                <a:defRPr/>
              </a:pPr>
              <a:t>21</a:t>
            </a:fld>
            <a:endParaRPr lang="id-ID" altLang="id-ID" sz="1200" dirty="0">
              <a:solidFill>
                <a:srgbClr val="E6B91E">
                  <a:lumMod val="20000"/>
                  <a:lumOff val="8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9569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Title 1"/>
          <p:cNvSpPr>
            <a:spLocks noGrp="1"/>
          </p:cNvSpPr>
          <p:nvPr>
            <p:ph type="title"/>
          </p:nvPr>
        </p:nvSpPr>
        <p:spPr>
          <a:xfrm>
            <a:off x="0" y="-641"/>
            <a:ext cx="9144000" cy="609600"/>
          </a:xfr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pPr algn="ctr" eaLnBrk="1" hangingPunct="1"/>
            <a:r>
              <a:rPr lang="id-ID" altLang="id-ID" sz="2400" dirty="0" smtClean="0">
                <a:latin typeface="Britannic Bold" pitchFamily="34" charset="0"/>
              </a:rPr>
              <a:t>PASOKAN PANGAN PADA RAMADHAN DAN IDUL FITRI</a:t>
            </a:r>
            <a:endParaRPr lang="en-US" altLang="id-ID" sz="1100" dirty="0" smtClean="0">
              <a:latin typeface="Britannic Bold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3059832" y="6371865"/>
            <a:ext cx="2057400" cy="365125"/>
          </a:xfrm>
        </p:spPr>
        <p:txBody>
          <a:bodyPr/>
          <a:lstStyle/>
          <a:p>
            <a:pPr>
              <a:defRPr/>
            </a:pPr>
            <a:fld id="{5A43F23C-C7B1-4622-B048-F97B7EB1BAE1}" type="slidenum">
              <a:rPr lang="id-ID" altLang="id-ID" sz="1050" smtClean="0">
                <a:solidFill>
                  <a:schemeClr val="bg1"/>
                </a:solidFill>
              </a:rPr>
              <a:pPr>
                <a:defRPr/>
              </a:pPr>
              <a:t>22</a:t>
            </a:fld>
            <a:endParaRPr lang="id-ID" altLang="id-ID" sz="1050" dirty="0">
              <a:solidFill>
                <a:schemeClr val="bg1"/>
              </a:solidFill>
            </a:endParaRPr>
          </a:p>
        </p:txBody>
      </p:sp>
      <p:grpSp>
        <p:nvGrpSpPr>
          <p:cNvPr id="8" name="Group 2"/>
          <p:cNvGrpSpPr>
            <a:grpSpLocks/>
          </p:cNvGrpSpPr>
          <p:nvPr/>
        </p:nvGrpSpPr>
        <p:grpSpPr bwMode="auto">
          <a:xfrm>
            <a:off x="604292" y="1327138"/>
            <a:ext cx="2157412" cy="4406118"/>
            <a:chOff x="642" y="1572"/>
            <a:chExt cx="1359" cy="2158"/>
          </a:xfrm>
        </p:grpSpPr>
        <p:sp>
          <p:nvSpPr>
            <p:cNvPr id="9" name="Freeform 3"/>
            <p:cNvSpPr>
              <a:spLocks/>
            </p:cNvSpPr>
            <p:nvPr/>
          </p:nvSpPr>
          <p:spPr bwMode="gray">
            <a:xfrm>
              <a:off x="642" y="1572"/>
              <a:ext cx="1359" cy="2158"/>
            </a:xfrm>
            <a:custGeom>
              <a:avLst/>
              <a:gdLst>
                <a:gd name="T0" fmla="*/ 0 w 1359"/>
                <a:gd name="T1" fmla="*/ 207 h 2158"/>
                <a:gd name="T2" fmla="*/ 1 w 1359"/>
                <a:gd name="T3" fmla="*/ 1987 h 2158"/>
                <a:gd name="T4" fmla="*/ 309 w 1359"/>
                <a:gd name="T5" fmla="*/ 2154 h 2158"/>
                <a:gd name="T6" fmla="*/ 681 w 1359"/>
                <a:gd name="T7" fmla="*/ 2040 h 2158"/>
                <a:gd name="T8" fmla="*/ 999 w 1359"/>
                <a:gd name="T9" fmla="*/ 1902 h 2158"/>
                <a:gd name="T10" fmla="*/ 1359 w 1359"/>
                <a:gd name="T11" fmla="*/ 2017 h 2158"/>
                <a:gd name="T12" fmla="*/ 1359 w 1359"/>
                <a:gd name="T13" fmla="*/ 180 h 2158"/>
                <a:gd name="T14" fmla="*/ 1025 w 1359"/>
                <a:gd name="T15" fmla="*/ 21 h 2158"/>
                <a:gd name="T16" fmla="*/ 366 w 1359"/>
                <a:gd name="T17" fmla="*/ 378 h 2158"/>
                <a:gd name="T18" fmla="*/ 0 w 1359"/>
                <a:gd name="T19" fmla="*/ 207 h 2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59" h="2158">
                  <a:moveTo>
                    <a:pt x="0" y="207"/>
                  </a:moveTo>
                  <a:cubicBezTo>
                    <a:pt x="0" y="1097"/>
                    <a:pt x="1" y="1987"/>
                    <a:pt x="1" y="1987"/>
                  </a:cubicBezTo>
                  <a:cubicBezTo>
                    <a:pt x="105" y="2151"/>
                    <a:pt x="210" y="2148"/>
                    <a:pt x="309" y="2154"/>
                  </a:cubicBezTo>
                  <a:cubicBezTo>
                    <a:pt x="421" y="2158"/>
                    <a:pt x="576" y="2091"/>
                    <a:pt x="681" y="2040"/>
                  </a:cubicBezTo>
                  <a:cubicBezTo>
                    <a:pt x="786" y="1989"/>
                    <a:pt x="843" y="1908"/>
                    <a:pt x="999" y="1902"/>
                  </a:cubicBezTo>
                  <a:cubicBezTo>
                    <a:pt x="1155" y="1896"/>
                    <a:pt x="1224" y="1908"/>
                    <a:pt x="1359" y="2017"/>
                  </a:cubicBezTo>
                  <a:lnTo>
                    <a:pt x="1359" y="180"/>
                  </a:lnTo>
                  <a:cubicBezTo>
                    <a:pt x="1272" y="72"/>
                    <a:pt x="1219" y="0"/>
                    <a:pt x="1025" y="21"/>
                  </a:cubicBezTo>
                  <a:cubicBezTo>
                    <a:pt x="831" y="42"/>
                    <a:pt x="644" y="378"/>
                    <a:pt x="366" y="378"/>
                  </a:cubicBezTo>
                  <a:cubicBezTo>
                    <a:pt x="88" y="378"/>
                    <a:pt x="87" y="222"/>
                    <a:pt x="0" y="207"/>
                  </a:cubicBezTo>
                  <a:close/>
                </a:path>
              </a:pathLst>
            </a:custGeom>
            <a:gradFill rotWithShape="1">
              <a:gsLst>
                <a:gs pos="0">
                  <a:srgbClr val="A8D02A"/>
                </a:gs>
                <a:gs pos="100000">
                  <a:srgbClr val="A8D02A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9525">
              <a:round/>
              <a:headEnd/>
              <a:tailEnd/>
            </a:ln>
            <a:effectLst/>
            <a:scene3d>
              <a:camera prst="legacyPerspectiveTop"/>
              <a:lightRig rig="legacyNormal2" dir="t"/>
            </a:scene3d>
            <a:sp3d extrusionH="887400" prstMaterial="legacyMatte">
              <a:bevelT w="13500" h="13500" prst="angle"/>
              <a:bevelB w="13500" h="13500" prst="angle"/>
              <a:extrusionClr>
                <a:srgbClr val="A8D02A"/>
              </a:extrusionClr>
              <a:contourClr>
                <a:srgbClr val="A8D02A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flatTx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0" name="Freeform 4"/>
            <p:cNvSpPr>
              <a:spLocks/>
            </p:cNvSpPr>
            <p:nvPr/>
          </p:nvSpPr>
          <p:spPr bwMode="gray">
            <a:xfrm>
              <a:off x="650" y="1576"/>
              <a:ext cx="1348" cy="377"/>
            </a:xfrm>
            <a:custGeom>
              <a:avLst/>
              <a:gdLst>
                <a:gd name="T0" fmla="*/ 0 w 1348"/>
                <a:gd name="T1" fmla="*/ 183 h 341"/>
                <a:gd name="T2" fmla="*/ 309 w 1348"/>
                <a:gd name="T3" fmla="*/ 340 h 341"/>
                <a:gd name="T4" fmla="*/ 670 w 1348"/>
                <a:gd name="T5" fmla="*/ 225 h 341"/>
                <a:gd name="T6" fmla="*/ 1042 w 1348"/>
                <a:gd name="T7" fmla="*/ 9 h 341"/>
                <a:gd name="T8" fmla="*/ 1348 w 1348"/>
                <a:gd name="T9" fmla="*/ 165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48" h="341">
                  <a:moveTo>
                    <a:pt x="0" y="183"/>
                  </a:moveTo>
                  <a:cubicBezTo>
                    <a:pt x="84" y="205"/>
                    <a:pt x="78" y="326"/>
                    <a:pt x="309" y="340"/>
                  </a:cubicBezTo>
                  <a:cubicBezTo>
                    <a:pt x="421" y="341"/>
                    <a:pt x="563" y="306"/>
                    <a:pt x="670" y="225"/>
                  </a:cubicBezTo>
                  <a:cubicBezTo>
                    <a:pt x="777" y="144"/>
                    <a:pt x="932" y="17"/>
                    <a:pt x="1042" y="9"/>
                  </a:cubicBezTo>
                  <a:cubicBezTo>
                    <a:pt x="1237" y="0"/>
                    <a:pt x="1300" y="105"/>
                    <a:pt x="1348" y="165"/>
                  </a:cubicBezTo>
                </a:path>
              </a:pathLst>
            </a:custGeom>
            <a:noFill/>
            <a:ln w="9525">
              <a:solidFill>
                <a:srgbClr val="FFFFFF">
                  <a:alpha val="50000"/>
                </a:srgb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1" name="Freeform 5"/>
            <p:cNvSpPr>
              <a:spLocks/>
            </p:cNvSpPr>
            <p:nvPr/>
          </p:nvSpPr>
          <p:spPr bwMode="gray">
            <a:xfrm>
              <a:off x="653" y="3473"/>
              <a:ext cx="1345" cy="255"/>
            </a:xfrm>
            <a:custGeom>
              <a:avLst/>
              <a:gdLst>
                <a:gd name="T0" fmla="*/ 1345 w 1345"/>
                <a:gd name="T1" fmla="*/ 118 h 255"/>
                <a:gd name="T2" fmla="*/ 1015 w 1345"/>
                <a:gd name="T3" fmla="*/ 1 h 255"/>
                <a:gd name="T4" fmla="*/ 718 w 1345"/>
                <a:gd name="T5" fmla="*/ 112 h 255"/>
                <a:gd name="T6" fmla="*/ 295 w 1345"/>
                <a:gd name="T7" fmla="*/ 253 h 255"/>
                <a:gd name="T8" fmla="*/ 0 w 1345"/>
                <a:gd name="T9" fmla="*/ 102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45" h="255">
                  <a:moveTo>
                    <a:pt x="1345" y="118"/>
                  </a:moveTo>
                  <a:cubicBezTo>
                    <a:pt x="1288" y="64"/>
                    <a:pt x="1246" y="17"/>
                    <a:pt x="1015" y="1"/>
                  </a:cubicBezTo>
                  <a:cubicBezTo>
                    <a:pt x="903" y="0"/>
                    <a:pt x="826" y="55"/>
                    <a:pt x="718" y="112"/>
                  </a:cubicBezTo>
                  <a:cubicBezTo>
                    <a:pt x="610" y="169"/>
                    <a:pt x="479" y="255"/>
                    <a:pt x="295" y="253"/>
                  </a:cubicBezTo>
                  <a:cubicBezTo>
                    <a:pt x="111" y="251"/>
                    <a:pt x="73" y="201"/>
                    <a:pt x="0" y="102"/>
                  </a:cubicBezTo>
                </a:path>
              </a:pathLst>
            </a:custGeom>
            <a:noFill/>
            <a:ln w="9525">
              <a:solidFill>
                <a:srgbClr val="000000">
                  <a:alpha val="30000"/>
                </a:srgb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</p:grpSp>
      <p:grpSp>
        <p:nvGrpSpPr>
          <p:cNvPr id="12" name="Group 6"/>
          <p:cNvGrpSpPr>
            <a:grpSpLocks/>
          </p:cNvGrpSpPr>
          <p:nvPr/>
        </p:nvGrpSpPr>
        <p:grpSpPr bwMode="auto">
          <a:xfrm>
            <a:off x="3427413" y="1318671"/>
            <a:ext cx="2157412" cy="4630609"/>
            <a:chOff x="642" y="1572"/>
            <a:chExt cx="1359" cy="2158"/>
          </a:xfrm>
        </p:grpSpPr>
        <p:sp>
          <p:nvSpPr>
            <p:cNvPr id="13" name="Freeform 7"/>
            <p:cNvSpPr>
              <a:spLocks/>
            </p:cNvSpPr>
            <p:nvPr/>
          </p:nvSpPr>
          <p:spPr bwMode="gray">
            <a:xfrm>
              <a:off x="642" y="1572"/>
              <a:ext cx="1359" cy="2158"/>
            </a:xfrm>
            <a:custGeom>
              <a:avLst/>
              <a:gdLst>
                <a:gd name="T0" fmla="*/ 0 w 1359"/>
                <a:gd name="T1" fmla="*/ 207 h 2158"/>
                <a:gd name="T2" fmla="*/ 1 w 1359"/>
                <a:gd name="T3" fmla="*/ 1987 h 2158"/>
                <a:gd name="T4" fmla="*/ 309 w 1359"/>
                <a:gd name="T5" fmla="*/ 2154 h 2158"/>
                <a:gd name="T6" fmla="*/ 681 w 1359"/>
                <a:gd name="T7" fmla="*/ 2040 h 2158"/>
                <a:gd name="T8" fmla="*/ 999 w 1359"/>
                <a:gd name="T9" fmla="*/ 1902 h 2158"/>
                <a:gd name="T10" fmla="*/ 1359 w 1359"/>
                <a:gd name="T11" fmla="*/ 2017 h 2158"/>
                <a:gd name="T12" fmla="*/ 1359 w 1359"/>
                <a:gd name="T13" fmla="*/ 180 h 2158"/>
                <a:gd name="T14" fmla="*/ 1025 w 1359"/>
                <a:gd name="T15" fmla="*/ 21 h 2158"/>
                <a:gd name="T16" fmla="*/ 366 w 1359"/>
                <a:gd name="T17" fmla="*/ 378 h 2158"/>
                <a:gd name="T18" fmla="*/ 0 w 1359"/>
                <a:gd name="T19" fmla="*/ 207 h 2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59" h="2158">
                  <a:moveTo>
                    <a:pt x="0" y="207"/>
                  </a:moveTo>
                  <a:cubicBezTo>
                    <a:pt x="0" y="1097"/>
                    <a:pt x="1" y="1987"/>
                    <a:pt x="1" y="1987"/>
                  </a:cubicBezTo>
                  <a:cubicBezTo>
                    <a:pt x="105" y="2151"/>
                    <a:pt x="210" y="2148"/>
                    <a:pt x="309" y="2154"/>
                  </a:cubicBezTo>
                  <a:cubicBezTo>
                    <a:pt x="421" y="2158"/>
                    <a:pt x="576" y="2091"/>
                    <a:pt x="681" y="2040"/>
                  </a:cubicBezTo>
                  <a:cubicBezTo>
                    <a:pt x="786" y="1989"/>
                    <a:pt x="843" y="1908"/>
                    <a:pt x="999" y="1902"/>
                  </a:cubicBezTo>
                  <a:cubicBezTo>
                    <a:pt x="1155" y="1896"/>
                    <a:pt x="1224" y="1908"/>
                    <a:pt x="1359" y="2017"/>
                  </a:cubicBezTo>
                  <a:lnTo>
                    <a:pt x="1359" y="180"/>
                  </a:lnTo>
                  <a:cubicBezTo>
                    <a:pt x="1272" y="72"/>
                    <a:pt x="1219" y="0"/>
                    <a:pt x="1025" y="21"/>
                  </a:cubicBezTo>
                  <a:cubicBezTo>
                    <a:pt x="831" y="42"/>
                    <a:pt x="644" y="378"/>
                    <a:pt x="366" y="378"/>
                  </a:cubicBezTo>
                  <a:cubicBezTo>
                    <a:pt x="88" y="378"/>
                    <a:pt x="87" y="222"/>
                    <a:pt x="0" y="207"/>
                  </a:cubicBezTo>
                  <a:close/>
                </a:path>
              </a:pathLst>
            </a:custGeom>
            <a:gradFill rotWithShape="1">
              <a:gsLst>
                <a:gs pos="0">
                  <a:srgbClr val="FFC319"/>
                </a:gs>
                <a:gs pos="100000">
                  <a:srgbClr val="FFC319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9525">
              <a:round/>
              <a:headEnd/>
              <a:tailEnd/>
            </a:ln>
            <a:effectLst/>
            <a:scene3d>
              <a:camera prst="legacyPerspectiveTop"/>
              <a:lightRig rig="legacyNormal2" dir="t"/>
            </a:scene3d>
            <a:sp3d extrusionH="887400" prstMaterial="legacyMatte">
              <a:bevelT w="13500" h="13500" prst="angle"/>
              <a:bevelB w="13500" h="13500" prst="angle"/>
              <a:extrusionClr>
                <a:srgbClr val="FFC319"/>
              </a:extrusionClr>
              <a:contourClr>
                <a:srgbClr val="FFC319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flatTx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4" name="Freeform 8"/>
            <p:cNvSpPr>
              <a:spLocks/>
            </p:cNvSpPr>
            <p:nvPr/>
          </p:nvSpPr>
          <p:spPr bwMode="gray">
            <a:xfrm>
              <a:off x="650" y="1576"/>
              <a:ext cx="1348" cy="377"/>
            </a:xfrm>
            <a:custGeom>
              <a:avLst/>
              <a:gdLst>
                <a:gd name="T0" fmla="*/ 0 w 1348"/>
                <a:gd name="T1" fmla="*/ 183 h 341"/>
                <a:gd name="T2" fmla="*/ 309 w 1348"/>
                <a:gd name="T3" fmla="*/ 340 h 341"/>
                <a:gd name="T4" fmla="*/ 670 w 1348"/>
                <a:gd name="T5" fmla="*/ 225 h 341"/>
                <a:gd name="T6" fmla="*/ 1042 w 1348"/>
                <a:gd name="T7" fmla="*/ 9 h 341"/>
                <a:gd name="T8" fmla="*/ 1348 w 1348"/>
                <a:gd name="T9" fmla="*/ 165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48" h="341">
                  <a:moveTo>
                    <a:pt x="0" y="183"/>
                  </a:moveTo>
                  <a:cubicBezTo>
                    <a:pt x="84" y="205"/>
                    <a:pt x="78" y="326"/>
                    <a:pt x="309" y="340"/>
                  </a:cubicBezTo>
                  <a:cubicBezTo>
                    <a:pt x="421" y="341"/>
                    <a:pt x="563" y="306"/>
                    <a:pt x="670" y="225"/>
                  </a:cubicBezTo>
                  <a:cubicBezTo>
                    <a:pt x="777" y="144"/>
                    <a:pt x="932" y="17"/>
                    <a:pt x="1042" y="9"/>
                  </a:cubicBezTo>
                  <a:cubicBezTo>
                    <a:pt x="1237" y="0"/>
                    <a:pt x="1300" y="105"/>
                    <a:pt x="1348" y="165"/>
                  </a:cubicBezTo>
                </a:path>
              </a:pathLst>
            </a:custGeom>
            <a:noFill/>
            <a:ln w="9525">
              <a:solidFill>
                <a:srgbClr val="FFFFFF">
                  <a:alpha val="50000"/>
                </a:srgb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5" name="Freeform 9"/>
            <p:cNvSpPr>
              <a:spLocks/>
            </p:cNvSpPr>
            <p:nvPr/>
          </p:nvSpPr>
          <p:spPr bwMode="gray">
            <a:xfrm>
              <a:off x="653" y="3473"/>
              <a:ext cx="1345" cy="255"/>
            </a:xfrm>
            <a:custGeom>
              <a:avLst/>
              <a:gdLst>
                <a:gd name="T0" fmla="*/ 1345 w 1345"/>
                <a:gd name="T1" fmla="*/ 118 h 255"/>
                <a:gd name="T2" fmla="*/ 1015 w 1345"/>
                <a:gd name="T3" fmla="*/ 1 h 255"/>
                <a:gd name="T4" fmla="*/ 718 w 1345"/>
                <a:gd name="T5" fmla="*/ 112 h 255"/>
                <a:gd name="T6" fmla="*/ 295 w 1345"/>
                <a:gd name="T7" fmla="*/ 253 h 255"/>
                <a:gd name="T8" fmla="*/ 0 w 1345"/>
                <a:gd name="T9" fmla="*/ 102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45" h="255">
                  <a:moveTo>
                    <a:pt x="1345" y="118"/>
                  </a:moveTo>
                  <a:cubicBezTo>
                    <a:pt x="1288" y="64"/>
                    <a:pt x="1246" y="17"/>
                    <a:pt x="1015" y="1"/>
                  </a:cubicBezTo>
                  <a:cubicBezTo>
                    <a:pt x="903" y="0"/>
                    <a:pt x="826" y="55"/>
                    <a:pt x="718" y="112"/>
                  </a:cubicBezTo>
                  <a:cubicBezTo>
                    <a:pt x="610" y="169"/>
                    <a:pt x="479" y="255"/>
                    <a:pt x="295" y="253"/>
                  </a:cubicBezTo>
                  <a:cubicBezTo>
                    <a:pt x="111" y="251"/>
                    <a:pt x="73" y="201"/>
                    <a:pt x="0" y="102"/>
                  </a:cubicBezTo>
                </a:path>
              </a:pathLst>
            </a:custGeom>
            <a:noFill/>
            <a:ln w="9525">
              <a:solidFill>
                <a:srgbClr val="000000">
                  <a:alpha val="30000"/>
                </a:srgb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</p:grpSp>
      <p:pic>
        <p:nvPicPr>
          <p:cNvPr id="16" name="Picture 10" descr="shadow_1_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5997067" y="4162941"/>
            <a:ext cx="2349500" cy="168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Group 11"/>
          <p:cNvGrpSpPr>
            <a:grpSpLocks/>
          </p:cNvGrpSpPr>
          <p:nvPr/>
        </p:nvGrpSpPr>
        <p:grpSpPr bwMode="auto">
          <a:xfrm>
            <a:off x="5989129" y="1283215"/>
            <a:ext cx="2157413" cy="4374007"/>
            <a:chOff x="642" y="1572"/>
            <a:chExt cx="1359" cy="2158"/>
          </a:xfrm>
        </p:grpSpPr>
        <p:sp>
          <p:nvSpPr>
            <p:cNvPr id="18" name="Freeform 12"/>
            <p:cNvSpPr>
              <a:spLocks/>
            </p:cNvSpPr>
            <p:nvPr/>
          </p:nvSpPr>
          <p:spPr bwMode="ltGray">
            <a:xfrm>
              <a:off x="642" y="1572"/>
              <a:ext cx="1359" cy="2158"/>
            </a:xfrm>
            <a:custGeom>
              <a:avLst/>
              <a:gdLst>
                <a:gd name="T0" fmla="*/ 0 w 1359"/>
                <a:gd name="T1" fmla="*/ 207 h 2158"/>
                <a:gd name="T2" fmla="*/ 1 w 1359"/>
                <a:gd name="T3" fmla="*/ 1987 h 2158"/>
                <a:gd name="T4" fmla="*/ 309 w 1359"/>
                <a:gd name="T5" fmla="*/ 2154 h 2158"/>
                <a:gd name="T6" fmla="*/ 681 w 1359"/>
                <a:gd name="T7" fmla="*/ 2040 h 2158"/>
                <a:gd name="T8" fmla="*/ 999 w 1359"/>
                <a:gd name="T9" fmla="*/ 1902 h 2158"/>
                <a:gd name="T10" fmla="*/ 1359 w 1359"/>
                <a:gd name="T11" fmla="*/ 2017 h 2158"/>
                <a:gd name="T12" fmla="*/ 1359 w 1359"/>
                <a:gd name="T13" fmla="*/ 180 h 2158"/>
                <a:gd name="T14" fmla="*/ 1025 w 1359"/>
                <a:gd name="T15" fmla="*/ 21 h 2158"/>
                <a:gd name="T16" fmla="*/ 366 w 1359"/>
                <a:gd name="T17" fmla="*/ 378 h 2158"/>
                <a:gd name="T18" fmla="*/ 0 w 1359"/>
                <a:gd name="T19" fmla="*/ 207 h 2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59" h="2158">
                  <a:moveTo>
                    <a:pt x="0" y="207"/>
                  </a:moveTo>
                  <a:cubicBezTo>
                    <a:pt x="0" y="1097"/>
                    <a:pt x="1" y="1987"/>
                    <a:pt x="1" y="1987"/>
                  </a:cubicBezTo>
                  <a:cubicBezTo>
                    <a:pt x="105" y="2151"/>
                    <a:pt x="210" y="2148"/>
                    <a:pt x="309" y="2154"/>
                  </a:cubicBezTo>
                  <a:cubicBezTo>
                    <a:pt x="421" y="2158"/>
                    <a:pt x="576" y="2091"/>
                    <a:pt x="681" y="2040"/>
                  </a:cubicBezTo>
                  <a:cubicBezTo>
                    <a:pt x="786" y="1989"/>
                    <a:pt x="843" y="1908"/>
                    <a:pt x="999" y="1902"/>
                  </a:cubicBezTo>
                  <a:cubicBezTo>
                    <a:pt x="1155" y="1896"/>
                    <a:pt x="1224" y="1908"/>
                    <a:pt x="1359" y="2017"/>
                  </a:cubicBezTo>
                  <a:lnTo>
                    <a:pt x="1359" y="180"/>
                  </a:lnTo>
                  <a:cubicBezTo>
                    <a:pt x="1272" y="72"/>
                    <a:pt x="1219" y="0"/>
                    <a:pt x="1025" y="21"/>
                  </a:cubicBezTo>
                  <a:cubicBezTo>
                    <a:pt x="831" y="42"/>
                    <a:pt x="644" y="378"/>
                    <a:pt x="366" y="378"/>
                  </a:cubicBezTo>
                  <a:cubicBezTo>
                    <a:pt x="88" y="378"/>
                    <a:pt x="87" y="222"/>
                    <a:pt x="0" y="207"/>
                  </a:cubicBezTo>
                  <a:close/>
                </a:path>
              </a:pathLst>
            </a:custGeom>
            <a:gradFill rotWithShape="1">
              <a:gsLst>
                <a:gs pos="0">
                  <a:srgbClr val="FF6161"/>
                </a:gs>
                <a:gs pos="100000">
                  <a:srgbClr val="FF6161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9525">
              <a:round/>
              <a:headEnd/>
              <a:tailEnd/>
            </a:ln>
            <a:effectLst/>
            <a:scene3d>
              <a:camera prst="legacyPerspectiveTop"/>
              <a:lightRig rig="legacyNormal2" dir="t"/>
            </a:scene3d>
            <a:sp3d extrusionH="887400" prstMaterial="legacyMatte">
              <a:bevelT w="13500" h="13500" prst="angle"/>
              <a:bevelB w="13500" h="13500" prst="angle"/>
              <a:extrusionClr>
                <a:srgbClr val="FF6161"/>
              </a:extrusionClr>
              <a:contourClr>
                <a:srgbClr val="FF6161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flatTx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9" name="Freeform 13"/>
            <p:cNvSpPr>
              <a:spLocks/>
            </p:cNvSpPr>
            <p:nvPr/>
          </p:nvSpPr>
          <p:spPr bwMode="ltGray">
            <a:xfrm>
              <a:off x="650" y="1576"/>
              <a:ext cx="1348" cy="377"/>
            </a:xfrm>
            <a:custGeom>
              <a:avLst/>
              <a:gdLst>
                <a:gd name="T0" fmla="*/ 0 w 1348"/>
                <a:gd name="T1" fmla="*/ 183 h 341"/>
                <a:gd name="T2" fmla="*/ 309 w 1348"/>
                <a:gd name="T3" fmla="*/ 340 h 341"/>
                <a:gd name="T4" fmla="*/ 670 w 1348"/>
                <a:gd name="T5" fmla="*/ 225 h 341"/>
                <a:gd name="T6" fmla="*/ 1042 w 1348"/>
                <a:gd name="T7" fmla="*/ 9 h 341"/>
                <a:gd name="T8" fmla="*/ 1348 w 1348"/>
                <a:gd name="T9" fmla="*/ 165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48" h="341">
                  <a:moveTo>
                    <a:pt x="0" y="183"/>
                  </a:moveTo>
                  <a:cubicBezTo>
                    <a:pt x="84" y="205"/>
                    <a:pt x="78" y="326"/>
                    <a:pt x="309" y="340"/>
                  </a:cubicBezTo>
                  <a:cubicBezTo>
                    <a:pt x="421" y="341"/>
                    <a:pt x="563" y="306"/>
                    <a:pt x="670" y="225"/>
                  </a:cubicBezTo>
                  <a:cubicBezTo>
                    <a:pt x="777" y="144"/>
                    <a:pt x="932" y="17"/>
                    <a:pt x="1042" y="9"/>
                  </a:cubicBezTo>
                  <a:cubicBezTo>
                    <a:pt x="1237" y="0"/>
                    <a:pt x="1300" y="105"/>
                    <a:pt x="1348" y="165"/>
                  </a:cubicBezTo>
                </a:path>
              </a:pathLst>
            </a:custGeom>
            <a:noFill/>
            <a:ln w="9525">
              <a:solidFill>
                <a:srgbClr val="FFFFFF">
                  <a:alpha val="50000"/>
                </a:srgb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20" name="Freeform 14"/>
            <p:cNvSpPr>
              <a:spLocks/>
            </p:cNvSpPr>
            <p:nvPr/>
          </p:nvSpPr>
          <p:spPr bwMode="ltGray">
            <a:xfrm>
              <a:off x="653" y="3473"/>
              <a:ext cx="1345" cy="255"/>
            </a:xfrm>
            <a:custGeom>
              <a:avLst/>
              <a:gdLst>
                <a:gd name="T0" fmla="*/ 1345 w 1345"/>
                <a:gd name="T1" fmla="*/ 118 h 255"/>
                <a:gd name="T2" fmla="*/ 1015 w 1345"/>
                <a:gd name="T3" fmla="*/ 1 h 255"/>
                <a:gd name="T4" fmla="*/ 718 w 1345"/>
                <a:gd name="T5" fmla="*/ 112 h 255"/>
                <a:gd name="T6" fmla="*/ 295 w 1345"/>
                <a:gd name="T7" fmla="*/ 253 h 255"/>
                <a:gd name="T8" fmla="*/ 0 w 1345"/>
                <a:gd name="T9" fmla="*/ 102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45" h="255">
                  <a:moveTo>
                    <a:pt x="1345" y="118"/>
                  </a:moveTo>
                  <a:cubicBezTo>
                    <a:pt x="1288" y="64"/>
                    <a:pt x="1246" y="17"/>
                    <a:pt x="1015" y="1"/>
                  </a:cubicBezTo>
                  <a:cubicBezTo>
                    <a:pt x="903" y="0"/>
                    <a:pt x="826" y="55"/>
                    <a:pt x="718" y="112"/>
                  </a:cubicBezTo>
                  <a:cubicBezTo>
                    <a:pt x="610" y="169"/>
                    <a:pt x="479" y="255"/>
                    <a:pt x="295" y="253"/>
                  </a:cubicBezTo>
                  <a:cubicBezTo>
                    <a:pt x="111" y="251"/>
                    <a:pt x="73" y="201"/>
                    <a:pt x="0" y="102"/>
                  </a:cubicBezTo>
                </a:path>
              </a:pathLst>
            </a:custGeom>
            <a:noFill/>
            <a:ln w="9525">
              <a:solidFill>
                <a:srgbClr val="000000">
                  <a:alpha val="30000"/>
                </a:srgb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</p:grpSp>
      <p:sp>
        <p:nvSpPr>
          <p:cNvPr id="22" name="Text Box 16"/>
          <p:cNvSpPr txBox="1">
            <a:spLocks noChangeArrowheads="1"/>
          </p:cNvSpPr>
          <p:nvPr/>
        </p:nvSpPr>
        <p:spPr bwMode="gray">
          <a:xfrm>
            <a:off x="628104" y="2867013"/>
            <a:ext cx="2133600" cy="19666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120650" indent="-1206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120650" marR="0" lvl="0" indent="-120650" defTabSz="914400" eaLnBrk="1" fontAlgn="auto" latinLnBrk="0" hangingPunct="1">
              <a:lnSpc>
                <a:spcPct val="9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id-ID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</a:rPr>
              <a:t>Peta Sebaran Produksi tiap Kab. dan Provinsi</a:t>
            </a:r>
            <a:endParaRPr kumimoji="0" lang="en-US" sz="14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</a:endParaRPr>
          </a:p>
          <a:p>
            <a:pPr marL="120650" marR="0" lvl="0" indent="-120650" defTabSz="914400" eaLnBrk="1" fontAlgn="auto" latinLnBrk="0" hangingPunct="1">
              <a:lnSpc>
                <a:spcPct val="9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id-ID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</a:rPr>
              <a:t>Luasan &amp;Waktu Panen</a:t>
            </a:r>
            <a:endParaRPr kumimoji="0" lang="en-US" sz="14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</a:endParaRPr>
          </a:p>
          <a:p>
            <a:pPr marL="120650" marR="0" lvl="0" indent="-120650" defTabSz="914400" eaLnBrk="1" fontAlgn="auto" latinLnBrk="0" hangingPunct="1">
              <a:lnSpc>
                <a:spcPct val="9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id-ID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</a:rPr>
              <a:t>Pantau harga di petani</a:t>
            </a:r>
            <a:endParaRPr kumimoji="0" lang="en-US" sz="14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</a:endParaRPr>
          </a:p>
          <a:p>
            <a:pPr marL="120650" marR="0" lvl="0" indent="-120650" defTabSz="914400" eaLnBrk="1" fontAlgn="auto" latinLnBrk="0" hangingPunct="1">
              <a:lnSpc>
                <a:spcPct val="9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id-ID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</a:rPr>
              <a:t>Pantau distribusi</a:t>
            </a:r>
            <a:endParaRPr kumimoji="0" lang="en-US" sz="14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grpSp>
        <p:nvGrpSpPr>
          <p:cNvPr id="25" name="Group 19"/>
          <p:cNvGrpSpPr>
            <a:grpSpLocks/>
          </p:cNvGrpSpPr>
          <p:nvPr/>
        </p:nvGrpSpPr>
        <p:grpSpPr bwMode="auto">
          <a:xfrm>
            <a:off x="6184392" y="1024453"/>
            <a:ext cx="720725" cy="822325"/>
            <a:chOff x="192" y="1917"/>
            <a:chExt cx="1042" cy="1102"/>
          </a:xfrm>
        </p:grpSpPr>
        <p:grpSp>
          <p:nvGrpSpPr>
            <p:cNvPr id="26" name="Group 20"/>
            <p:cNvGrpSpPr>
              <a:grpSpLocks/>
            </p:cNvGrpSpPr>
            <p:nvPr/>
          </p:nvGrpSpPr>
          <p:grpSpPr bwMode="auto">
            <a:xfrm>
              <a:off x="192" y="1917"/>
              <a:ext cx="1042" cy="1102"/>
              <a:chOff x="192" y="1917"/>
              <a:chExt cx="1042" cy="1102"/>
            </a:xfrm>
          </p:grpSpPr>
          <p:pic>
            <p:nvPicPr>
              <p:cNvPr id="28" name="Picture 21" descr="light_shadow"/>
              <p:cNvPicPr>
                <a:picLocks noChangeAspect="1" noChangeArrowheads="1"/>
              </p:cNvPicPr>
              <p:nvPr/>
            </p:nvPicPr>
            <p:blipFill>
              <a:blip r:embed="rId4" cstate="print">
                <a:lum bright="-78000" contrast="-78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gray">
              <a:xfrm>
                <a:off x="291" y="2781"/>
                <a:ext cx="858" cy="23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9" name="Picture 22" descr="circuler_1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gray">
              <a:xfrm>
                <a:off x="192" y="1917"/>
                <a:ext cx="1042" cy="101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0" name="Oval 23"/>
              <p:cNvSpPr>
                <a:spLocks noChangeArrowheads="1"/>
              </p:cNvSpPr>
              <p:nvPr/>
            </p:nvSpPr>
            <p:spPr bwMode="gray">
              <a:xfrm>
                <a:off x="192" y="1917"/>
                <a:ext cx="1035" cy="1019"/>
              </a:xfrm>
              <a:prstGeom prst="ellipse">
                <a:avLst/>
              </a:prstGeom>
              <a:gradFill rotWithShape="1">
                <a:gsLst>
                  <a:gs pos="0">
                    <a:srgbClr val="FF6161">
                      <a:gamma/>
                      <a:shade val="46275"/>
                      <a:invGamma/>
                      <a:alpha val="89999"/>
                    </a:srgbClr>
                  </a:gs>
                  <a:gs pos="50000">
                    <a:srgbClr val="FF6161">
                      <a:alpha val="55000"/>
                    </a:srgbClr>
                  </a:gs>
                  <a:gs pos="100000">
                    <a:srgbClr val="FF6161">
                      <a:gamma/>
                      <a:shade val="46275"/>
                      <a:invGamma/>
                      <a:alpha val="89999"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</p:grpSp>
        <p:pic>
          <p:nvPicPr>
            <p:cNvPr id="27" name="Picture 24" descr="Picture2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gray">
            <a:xfrm>
              <a:off x="296" y="1927"/>
              <a:ext cx="823" cy="3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1" name="WordArt 25"/>
          <p:cNvSpPr>
            <a:spLocks noChangeArrowheads="1" noChangeShapeType="1" noTextEdit="1"/>
          </p:cNvSpPr>
          <p:nvPr/>
        </p:nvSpPr>
        <p:spPr bwMode="gray">
          <a:xfrm>
            <a:off x="6276467" y="1211778"/>
            <a:ext cx="520700" cy="420688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/>
              </a14:hiddenEffects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 eaLnBrk="1" hangingPunct="1"/>
            <a:r>
              <a:rPr lang="id-ID" sz="3600" i="1" kern="10" dirty="0" smtClean="0">
                <a:solidFill>
                  <a:srgbClr val="FCFCFC">
                    <a:alpha val="80000"/>
                  </a:srgbClr>
                </a:solidFill>
                <a:latin typeface="Arial Black" panose="020B0A04020102020204" pitchFamily="34" charset="0"/>
              </a:rPr>
              <a:t>03</a:t>
            </a:r>
          </a:p>
        </p:txBody>
      </p:sp>
      <p:sp>
        <p:nvSpPr>
          <p:cNvPr id="32" name="Line 26"/>
          <p:cNvSpPr>
            <a:spLocks noChangeShapeType="1"/>
          </p:cNvSpPr>
          <p:nvPr/>
        </p:nvSpPr>
        <p:spPr bwMode="gray">
          <a:xfrm>
            <a:off x="6105017" y="2656403"/>
            <a:ext cx="1916112" cy="0"/>
          </a:xfrm>
          <a:prstGeom prst="line">
            <a:avLst/>
          </a:prstGeom>
          <a:noFill/>
          <a:ln w="12700" cap="rnd">
            <a:solidFill>
              <a:srgbClr val="FFFFFF">
                <a:alpha val="50000"/>
              </a:srgbClr>
            </a:solidFill>
            <a:prstDash val="sysDot"/>
            <a:round/>
            <a:headEnd/>
            <a:tailEnd/>
          </a:ln>
          <a:effectLst>
            <a:outerShdw dist="28398" dir="20006097" algn="ctr" rotWithShape="0">
              <a:srgbClr val="00000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hangingPunct="1"/>
            <a:endParaRPr lang="id-ID" smtClean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33" name="Text Box 27"/>
          <p:cNvSpPr txBox="1">
            <a:spLocks noChangeArrowheads="1"/>
          </p:cNvSpPr>
          <p:nvPr/>
        </p:nvSpPr>
        <p:spPr bwMode="gray">
          <a:xfrm>
            <a:off x="3535082" y="2106518"/>
            <a:ext cx="1887537" cy="46166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wrap="square"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id-ID" sz="1200" b="1" dirty="0" smtClean="0">
                <a:solidFill>
                  <a:srgbClr val="FFFFFF"/>
                </a:solidFill>
                <a:latin typeface="Arial" panose="020B0604020202020204" pitchFamily="34" charset="0"/>
              </a:rPr>
              <a:t>Menggalang Komitmen Pelaku Usaha</a:t>
            </a:r>
            <a:endParaRPr lang="en-US" sz="1200" b="1" dirty="0" smtClean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grpSp>
        <p:nvGrpSpPr>
          <p:cNvPr id="34" name="Group 28"/>
          <p:cNvGrpSpPr>
            <a:grpSpLocks/>
          </p:cNvGrpSpPr>
          <p:nvPr/>
        </p:nvGrpSpPr>
        <p:grpSpPr bwMode="auto">
          <a:xfrm>
            <a:off x="3575050" y="1053559"/>
            <a:ext cx="739775" cy="822325"/>
            <a:chOff x="2608" y="1076"/>
            <a:chExt cx="466" cy="518"/>
          </a:xfrm>
        </p:grpSpPr>
        <p:grpSp>
          <p:nvGrpSpPr>
            <p:cNvPr id="35" name="Group 29"/>
            <p:cNvGrpSpPr>
              <a:grpSpLocks/>
            </p:cNvGrpSpPr>
            <p:nvPr/>
          </p:nvGrpSpPr>
          <p:grpSpPr bwMode="auto">
            <a:xfrm>
              <a:off x="2608" y="1076"/>
              <a:ext cx="466" cy="518"/>
              <a:chOff x="2608" y="1076"/>
              <a:chExt cx="466" cy="518"/>
            </a:xfrm>
          </p:grpSpPr>
          <p:pic>
            <p:nvPicPr>
              <p:cNvPr id="37" name="Picture 30" descr="light_shadow"/>
              <p:cNvPicPr>
                <a:picLocks noChangeAspect="1" noChangeArrowheads="1"/>
              </p:cNvPicPr>
              <p:nvPr/>
            </p:nvPicPr>
            <p:blipFill>
              <a:blip r:embed="rId7" cstate="print">
                <a:lum bright="-78000" contrast="-78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gray">
              <a:xfrm>
                <a:off x="2652" y="1482"/>
                <a:ext cx="384" cy="11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8" name="Picture 31" descr="circuler_1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gray">
              <a:xfrm>
                <a:off x="2608" y="1076"/>
                <a:ext cx="466" cy="47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9" name="Oval 32"/>
              <p:cNvSpPr>
                <a:spLocks noChangeArrowheads="1"/>
              </p:cNvSpPr>
              <p:nvPr/>
            </p:nvSpPr>
            <p:spPr bwMode="gray">
              <a:xfrm>
                <a:off x="2608" y="1076"/>
                <a:ext cx="463" cy="479"/>
              </a:xfrm>
              <a:prstGeom prst="ellipse">
                <a:avLst/>
              </a:prstGeom>
              <a:gradFill rotWithShape="1">
                <a:gsLst>
                  <a:gs pos="0">
                    <a:srgbClr val="FFC319">
                      <a:gamma/>
                      <a:shade val="46275"/>
                      <a:invGamma/>
                      <a:alpha val="89999"/>
                    </a:srgbClr>
                  </a:gs>
                  <a:gs pos="50000">
                    <a:srgbClr val="FFC319">
                      <a:alpha val="55000"/>
                    </a:srgbClr>
                  </a:gs>
                  <a:gs pos="100000">
                    <a:srgbClr val="FFC319">
                      <a:gamma/>
                      <a:shade val="46275"/>
                      <a:invGamma/>
                      <a:alpha val="89999"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</p:grpSp>
        <p:pic>
          <p:nvPicPr>
            <p:cNvPr id="36" name="Picture 33" descr="Picture2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gray">
            <a:xfrm>
              <a:off x="2665" y="1081"/>
              <a:ext cx="359" cy="1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0" name="WordArt 34"/>
          <p:cNvSpPr>
            <a:spLocks noChangeArrowheads="1" noChangeShapeType="1" noTextEdit="1"/>
          </p:cNvSpPr>
          <p:nvPr/>
        </p:nvSpPr>
        <p:spPr bwMode="gray">
          <a:xfrm>
            <a:off x="3687763" y="1228184"/>
            <a:ext cx="530225" cy="420687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/>
              </a14:hiddenEffects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 eaLnBrk="1" hangingPunct="1"/>
            <a:r>
              <a:rPr lang="id-ID" sz="3600" i="1" kern="10" smtClean="0">
                <a:solidFill>
                  <a:srgbClr val="FCFCFC">
                    <a:alpha val="80000"/>
                  </a:srgbClr>
                </a:solidFill>
                <a:latin typeface="Arial Black" panose="020B0A04020102020204" pitchFamily="34" charset="0"/>
              </a:rPr>
              <a:t>02</a:t>
            </a:r>
          </a:p>
        </p:txBody>
      </p:sp>
      <p:sp>
        <p:nvSpPr>
          <p:cNvPr id="41" name="Line 35"/>
          <p:cNvSpPr>
            <a:spLocks noChangeShapeType="1"/>
          </p:cNvSpPr>
          <p:nvPr/>
        </p:nvSpPr>
        <p:spPr bwMode="gray">
          <a:xfrm>
            <a:off x="3514725" y="2708920"/>
            <a:ext cx="1916113" cy="0"/>
          </a:xfrm>
          <a:prstGeom prst="line">
            <a:avLst/>
          </a:prstGeom>
          <a:noFill/>
          <a:ln w="12700" cap="rnd">
            <a:solidFill>
              <a:srgbClr val="FFFFFF">
                <a:alpha val="50000"/>
              </a:srgbClr>
            </a:solidFill>
            <a:prstDash val="sysDot"/>
            <a:round/>
            <a:headEnd/>
            <a:tailEnd/>
          </a:ln>
          <a:effectLst>
            <a:outerShdw dist="28398" dir="20006097" algn="ctr" rotWithShape="0">
              <a:srgbClr val="00000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hangingPunct="1"/>
            <a:endParaRPr lang="id-ID" smtClean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42" name="Text Box 36"/>
          <p:cNvSpPr txBox="1">
            <a:spLocks noChangeArrowheads="1"/>
          </p:cNvSpPr>
          <p:nvPr/>
        </p:nvSpPr>
        <p:spPr bwMode="gray">
          <a:xfrm>
            <a:off x="674672" y="2018761"/>
            <a:ext cx="2035175" cy="58477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wrap="square"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id-ID" sz="1600" b="1" dirty="0" smtClean="0">
                <a:solidFill>
                  <a:srgbClr val="FFFFFF"/>
                </a:solidFill>
                <a:latin typeface="Arial" panose="020B0604020202020204" pitchFamily="34" charset="0"/>
              </a:rPr>
              <a:t>Pemetaan Lokasi Panen Mei-Juli</a:t>
            </a:r>
            <a:endParaRPr lang="en-US" sz="1600" b="1" dirty="0" smtClean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pic>
        <p:nvPicPr>
          <p:cNvPr id="43" name="Picture 37" descr="Picture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890041" y="1085838"/>
            <a:ext cx="569913" cy="268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Line 38"/>
          <p:cNvSpPr>
            <a:spLocks noChangeShapeType="1"/>
          </p:cNvSpPr>
          <p:nvPr/>
        </p:nvSpPr>
        <p:spPr bwMode="gray">
          <a:xfrm>
            <a:off x="759866" y="2714613"/>
            <a:ext cx="1916113" cy="0"/>
          </a:xfrm>
          <a:prstGeom prst="line">
            <a:avLst/>
          </a:prstGeom>
          <a:noFill/>
          <a:ln w="12700" cap="rnd">
            <a:solidFill>
              <a:srgbClr val="FFFFFF">
                <a:alpha val="50000"/>
              </a:srgbClr>
            </a:solidFill>
            <a:prstDash val="sysDot"/>
            <a:round/>
            <a:headEnd/>
            <a:tailEnd/>
          </a:ln>
          <a:effectLst>
            <a:outerShdw dist="28398" dir="20006097" algn="ctr" rotWithShape="0">
              <a:srgbClr val="00000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hangingPunct="1"/>
            <a:endParaRPr lang="id-ID" smtClean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grpSp>
        <p:nvGrpSpPr>
          <p:cNvPr id="46" name="Group 40"/>
          <p:cNvGrpSpPr>
            <a:grpSpLocks/>
          </p:cNvGrpSpPr>
          <p:nvPr/>
        </p:nvGrpSpPr>
        <p:grpSpPr bwMode="auto">
          <a:xfrm>
            <a:off x="777329" y="1073138"/>
            <a:ext cx="739775" cy="822325"/>
            <a:chOff x="2608" y="1076"/>
            <a:chExt cx="466" cy="518"/>
          </a:xfrm>
        </p:grpSpPr>
        <p:grpSp>
          <p:nvGrpSpPr>
            <p:cNvPr id="47" name="Group 41"/>
            <p:cNvGrpSpPr>
              <a:grpSpLocks/>
            </p:cNvGrpSpPr>
            <p:nvPr/>
          </p:nvGrpSpPr>
          <p:grpSpPr bwMode="auto">
            <a:xfrm>
              <a:off x="2608" y="1076"/>
              <a:ext cx="466" cy="518"/>
              <a:chOff x="2608" y="1076"/>
              <a:chExt cx="466" cy="518"/>
            </a:xfrm>
          </p:grpSpPr>
          <p:pic>
            <p:nvPicPr>
              <p:cNvPr id="49" name="Picture 42" descr="light_shadow"/>
              <p:cNvPicPr>
                <a:picLocks noChangeAspect="1" noChangeArrowheads="1"/>
              </p:cNvPicPr>
              <p:nvPr/>
            </p:nvPicPr>
            <p:blipFill>
              <a:blip r:embed="rId7" cstate="print">
                <a:lum bright="-78000" contrast="-78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gray">
              <a:xfrm>
                <a:off x="2652" y="1482"/>
                <a:ext cx="384" cy="11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0" name="Picture 43" descr="circuler_1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gray">
              <a:xfrm>
                <a:off x="2608" y="1076"/>
                <a:ext cx="466" cy="47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1" name="Oval 44"/>
              <p:cNvSpPr>
                <a:spLocks noChangeArrowheads="1"/>
              </p:cNvSpPr>
              <p:nvPr/>
            </p:nvSpPr>
            <p:spPr bwMode="gray">
              <a:xfrm>
                <a:off x="2608" y="1076"/>
                <a:ext cx="463" cy="479"/>
              </a:xfrm>
              <a:prstGeom prst="ellipse">
                <a:avLst/>
              </a:prstGeom>
              <a:gradFill rotWithShape="1">
                <a:gsLst>
                  <a:gs pos="0">
                    <a:srgbClr val="A8D02A">
                      <a:gamma/>
                      <a:shade val="46275"/>
                      <a:invGamma/>
                      <a:alpha val="89999"/>
                    </a:srgbClr>
                  </a:gs>
                  <a:gs pos="50000">
                    <a:srgbClr val="A8D02A">
                      <a:alpha val="55000"/>
                    </a:srgbClr>
                  </a:gs>
                  <a:gs pos="100000">
                    <a:srgbClr val="A8D02A">
                      <a:gamma/>
                      <a:shade val="46275"/>
                      <a:invGamma/>
                      <a:alpha val="89999"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</p:grpSp>
        <p:pic>
          <p:nvPicPr>
            <p:cNvPr id="48" name="Picture 45" descr="Picture2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gray">
            <a:xfrm>
              <a:off x="2665" y="1081"/>
              <a:ext cx="359" cy="1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2" name="WordArt 46"/>
          <p:cNvSpPr>
            <a:spLocks noChangeArrowheads="1" noChangeShapeType="1" noTextEdit="1"/>
          </p:cNvSpPr>
          <p:nvPr/>
        </p:nvSpPr>
        <p:spPr bwMode="gray">
          <a:xfrm>
            <a:off x="901154" y="1252526"/>
            <a:ext cx="530225" cy="420687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/>
              </a14:hiddenEffects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 eaLnBrk="1" hangingPunct="1"/>
            <a:r>
              <a:rPr lang="id-ID" sz="3600" i="1" kern="10" dirty="0" smtClean="0">
                <a:solidFill>
                  <a:srgbClr val="FCFCFC">
                    <a:alpha val="80000"/>
                  </a:srgbClr>
                </a:solidFill>
                <a:latin typeface="Arial Black" panose="020B0A04020102020204" pitchFamily="34" charset="0"/>
              </a:rPr>
              <a:t>01</a:t>
            </a:r>
          </a:p>
        </p:txBody>
      </p:sp>
      <p:sp>
        <p:nvSpPr>
          <p:cNvPr id="53" name="Text Box 16"/>
          <p:cNvSpPr txBox="1">
            <a:spLocks noChangeArrowheads="1"/>
          </p:cNvSpPr>
          <p:nvPr/>
        </p:nvSpPr>
        <p:spPr bwMode="gray">
          <a:xfrm>
            <a:off x="3422064" y="2564904"/>
            <a:ext cx="2133600" cy="26761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120650" indent="-1206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120650" marR="0" lvl="0" indent="-120650" defTabSz="914400" eaLnBrk="1" fontAlgn="auto" latinLnBrk="0" hangingPunct="1">
              <a:lnSpc>
                <a:spcPct val="9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id-ID" sz="115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PT Artha Graha, PT.</a:t>
            </a:r>
            <a:r>
              <a:rPr lang="id-ID" sz="1150" b="1" kern="0" dirty="0">
                <a:solidFill>
                  <a:srgbClr val="FFFFFF"/>
                </a:solidFill>
              </a:rPr>
              <a:t> </a:t>
            </a:r>
            <a:r>
              <a:rPr lang="id-ID" sz="1150" b="1" kern="0" dirty="0" smtClean="0">
                <a:solidFill>
                  <a:srgbClr val="FFFFFF"/>
                </a:solidFill>
              </a:rPr>
              <a:t>Charoen Pokphand, PT JAPFA Comfeed, PT Cheil Jedang-Patriot Intan Abadi, PT Cibadak Indah Sari, PT Sierad Produce, </a:t>
            </a:r>
            <a:r>
              <a:rPr kumimoji="0" lang="id-ID" sz="115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Feedloter, Unggas</a:t>
            </a:r>
          </a:p>
          <a:p>
            <a:pPr marL="120650" marR="0" lvl="0" indent="-120650" defTabSz="914400" eaLnBrk="1" fontAlgn="auto" latinLnBrk="0" hangingPunct="1">
              <a:lnSpc>
                <a:spcPct val="9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id-ID" sz="115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Puskop Polri-TNI,</a:t>
            </a:r>
            <a:r>
              <a:rPr kumimoji="0" lang="id-ID" sz="1150" b="1" i="0" u="none" strike="noStrike" kern="0" cap="none" spc="0" normalizeH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 Kop. pasar</a:t>
            </a:r>
            <a:endParaRPr kumimoji="0" lang="en-US" sz="115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  <a:p>
            <a:pPr marL="120650" marR="0" lvl="0" indent="-120650" defTabSz="914400" eaLnBrk="1" fontAlgn="auto" latinLnBrk="0" hangingPunct="1">
              <a:lnSpc>
                <a:spcPct val="9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id-ID" sz="115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Asosiasi sapi, unggas,  jagung, bawang, cabai, dll</a:t>
            </a:r>
          </a:p>
          <a:p>
            <a:pPr marL="120650" marR="0" lvl="0" indent="-120650" defTabSz="914400" eaLnBrk="1" fontAlgn="auto" latinLnBrk="0" hangingPunct="1">
              <a:lnSpc>
                <a:spcPct val="9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Char char="•"/>
              <a:tabLst/>
              <a:defRPr/>
            </a:pPr>
            <a:r>
              <a:rPr lang="id-ID" sz="1150" b="1" kern="0" dirty="0" smtClean="0">
                <a:solidFill>
                  <a:srgbClr val="FFFFFF"/>
                </a:solidFill>
              </a:rPr>
              <a:t>Bulog, TTI, PT Pos Indonesia</a:t>
            </a:r>
          </a:p>
          <a:p>
            <a:pPr marL="120650" marR="0" lvl="0" indent="-120650" defTabSz="914400" eaLnBrk="1" fontAlgn="auto" latinLnBrk="0" hangingPunct="1">
              <a:lnSpc>
                <a:spcPct val="9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id-ID" sz="115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Poktan dan gapoktan</a:t>
            </a:r>
            <a:endParaRPr kumimoji="0" lang="en-US" sz="115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54" name="Text Box 27"/>
          <p:cNvSpPr txBox="1">
            <a:spLocks noChangeArrowheads="1"/>
          </p:cNvSpPr>
          <p:nvPr/>
        </p:nvSpPr>
        <p:spPr bwMode="gray">
          <a:xfrm>
            <a:off x="6105017" y="2055798"/>
            <a:ext cx="1887537" cy="46166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wrap="square"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id-ID" sz="1200" b="1" dirty="0" smtClean="0">
                <a:solidFill>
                  <a:srgbClr val="FFFFFF"/>
                </a:solidFill>
                <a:latin typeface="Arial" panose="020B0604020202020204" pitchFamily="34" charset="0"/>
              </a:rPr>
              <a:t>Menurunkan Harga Pangan</a:t>
            </a:r>
            <a:endParaRPr lang="en-US" sz="1200" b="1" dirty="0" smtClean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55" name="Text Box 16"/>
          <p:cNvSpPr txBox="1">
            <a:spLocks noChangeArrowheads="1"/>
          </p:cNvSpPr>
          <p:nvPr/>
        </p:nvSpPr>
        <p:spPr bwMode="gray">
          <a:xfrm>
            <a:off x="5984366" y="2780928"/>
            <a:ext cx="2133600" cy="16989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120650" indent="-1206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120650" marR="0" lvl="0" indent="-120650" defTabSz="914400" eaLnBrk="1" fontAlgn="auto" latinLnBrk="0" hangingPunct="1">
              <a:lnSpc>
                <a:spcPct val="9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id-ID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Memotong rantai pasok (dari petani langsung kekonsumen</a:t>
            </a:r>
          </a:p>
          <a:p>
            <a:pPr marL="120650" marR="0" lvl="0" indent="-120650" defTabSz="914400" eaLnBrk="1" fontAlgn="auto" latinLnBrk="0" hangingPunct="1">
              <a:lnSpc>
                <a:spcPct val="9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id-ID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Bazar Pangan Murah Tiap Hari di Jabodetabek</a:t>
            </a:r>
            <a:endParaRPr kumimoji="0" lang="en-US" sz="12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  <a:p>
            <a:pPr marL="120650" marR="0" lvl="0" indent="-120650" defTabSz="914400" eaLnBrk="1" fontAlgn="auto" latinLnBrk="0" hangingPunct="1">
              <a:lnSpc>
                <a:spcPct val="9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id-ID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Perlancar Kapal ternak sapi NTT</a:t>
            </a:r>
          </a:p>
          <a:p>
            <a:pPr marL="120650" marR="0" lvl="0" indent="-120650" defTabSz="914400" eaLnBrk="1" fontAlgn="auto" latinLnBrk="0" hangingPunct="1">
              <a:lnSpc>
                <a:spcPct val="9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Char char="•"/>
              <a:tabLst/>
              <a:defRPr/>
            </a:pPr>
            <a:r>
              <a:rPr lang="id-ID" sz="1200" b="1" kern="0" dirty="0" smtClean="0">
                <a:solidFill>
                  <a:srgbClr val="FFFFFF"/>
                </a:solidFill>
              </a:rPr>
              <a:t>Impor daging sapi</a:t>
            </a:r>
          </a:p>
        </p:txBody>
      </p:sp>
    </p:spTree>
    <p:extLst>
      <p:ext uri="{BB962C8B-B14F-4D97-AF65-F5344CB8AC3E}">
        <p14:creationId xmlns:p14="http://schemas.microsoft.com/office/powerpoint/2010/main" val="3431324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4"/>
          <p:cNvSpPr txBox="1">
            <a:spLocks/>
          </p:cNvSpPr>
          <p:nvPr/>
        </p:nvSpPr>
        <p:spPr bwMode="auto">
          <a:xfrm>
            <a:off x="0" y="0"/>
            <a:ext cx="9144000" cy="81435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296655" indent="-207659" algn="ctr" eaLnBrk="1" fontAlgn="auto" hangingPunct="1">
              <a:spcBef>
                <a:spcPts val="0"/>
              </a:spcBef>
              <a:spcAft>
                <a:spcPts val="0"/>
              </a:spcAft>
              <a:buClr>
                <a:srgbClr val="9BBB59"/>
              </a:buClr>
              <a:defRPr/>
            </a:pPr>
            <a:r>
              <a:rPr lang="en-US" sz="2400" dirty="0">
                <a:latin typeface="Britannic Bold" panose="020B0903060703020204" pitchFamily="34" charset="0"/>
                <a:cs typeface="+mn-cs"/>
              </a:rPr>
              <a:t>HARGA </a:t>
            </a:r>
            <a:r>
              <a:rPr lang="id-ID" sz="2400" dirty="0">
                <a:latin typeface="Britannic Bold" panose="020B0903060703020204" pitchFamily="34" charset="0"/>
                <a:cs typeface="+mn-cs"/>
              </a:rPr>
              <a:t>RATA-RATA </a:t>
            </a:r>
            <a:r>
              <a:rPr lang="en-US" sz="2400" dirty="0">
                <a:latin typeface="Britannic Bold" panose="020B0903060703020204" pitchFamily="34" charset="0"/>
                <a:cs typeface="+mn-cs"/>
              </a:rPr>
              <a:t>PANGAN </a:t>
            </a:r>
            <a:r>
              <a:rPr lang="id-ID" sz="2400" dirty="0">
                <a:latin typeface="Britannic Bold" panose="020B0903060703020204" pitchFamily="34" charset="0"/>
                <a:cs typeface="+mn-cs"/>
              </a:rPr>
              <a:t>DI </a:t>
            </a:r>
            <a:r>
              <a:rPr lang="id-ID" sz="2400" dirty="0">
                <a:solidFill>
                  <a:srgbClr val="FF0000"/>
                </a:solidFill>
                <a:latin typeface="Britannic Bold" panose="020B0903060703020204" pitchFamily="34" charset="0"/>
                <a:cs typeface="+mn-cs"/>
              </a:rPr>
              <a:t>DKI JAKARTA </a:t>
            </a:r>
            <a:r>
              <a:rPr lang="en-US" sz="2400" dirty="0">
                <a:solidFill>
                  <a:srgbClr val="FF0000"/>
                </a:solidFill>
                <a:latin typeface="Britannic Bold" panose="020B0903060703020204" pitchFamily="34" charset="0"/>
                <a:cs typeface="+mn-cs"/>
              </a:rPr>
              <a:t>7</a:t>
            </a:r>
            <a:r>
              <a:rPr lang="id-ID" sz="2400" dirty="0" smtClean="0">
                <a:solidFill>
                  <a:srgbClr val="FF0000"/>
                </a:solidFill>
                <a:latin typeface="Britannic Bold" panose="020B0903060703020204" pitchFamily="34" charset="0"/>
                <a:cs typeface="+mn-cs"/>
              </a:rPr>
              <a:t> </a:t>
            </a:r>
            <a:r>
              <a:rPr lang="id-ID" sz="2400" dirty="0">
                <a:solidFill>
                  <a:srgbClr val="FF0000"/>
                </a:solidFill>
                <a:latin typeface="Britannic Bold" panose="020B0903060703020204" pitchFamily="34" charset="0"/>
                <a:cs typeface="+mn-cs"/>
              </a:rPr>
              <a:t>JUNI 2016</a:t>
            </a:r>
          </a:p>
          <a:p>
            <a:pPr marL="296655" indent="-207659" algn="ctr" eaLnBrk="1" fontAlgn="auto" hangingPunct="1">
              <a:spcBef>
                <a:spcPts val="0"/>
              </a:spcBef>
              <a:spcAft>
                <a:spcPts val="0"/>
              </a:spcAft>
              <a:buClr>
                <a:srgbClr val="9BBB59"/>
              </a:buClr>
              <a:defRPr/>
            </a:pPr>
            <a:r>
              <a:rPr lang="id-ID" sz="2400" dirty="0" smtClean="0">
                <a:latin typeface="Britannic Bold" panose="020B0903060703020204" pitchFamily="34" charset="0"/>
                <a:cs typeface="+mn-cs"/>
              </a:rPr>
              <a:t>DIBANDINGKAN</a:t>
            </a:r>
            <a:r>
              <a:rPr lang="en-US" sz="2400" dirty="0" smtClean="0">
                <a:latin typeface="Britannic Bold" panose="020B0903060703020204" pitchFamily="34" charset="0"/>
                <a:cs typeface="+mn-cs"/>
              </a:rPr>
              <a:t> 6</a:t>
            </a:r>
            <a:r>
              <a:rPr lang="id-ID" sz="2400" dirty="0" smtClean="0">
                <a:latin typeface="Britannic Bold" panose="020B0903060703020204" pitchFamily="34" charset="0"/>
                <a:cs typeface="+mn-cs"/>
              </a:rPr>
              <a:t> </a:t>
            </a:r>
            <a:r>
              <a:rPr lang="id-ID" sz="2400" dirty="0">
                <a:latin typeface="Britannic Bold" panose="020B0903060703020204" pitchFamily="34" charset="0"/>
                <a:cs typeface="+mn-cs"/>
              </a:rPr>
              <a:t>JUNI 2016</a:t>
            </a:r>
            <a:endParaRPr lang="en-US" sz="2400" dirty="0">
              <a:latin typeface="Britannic Bold" panose="020B0903060703020204" pitchFamily="34" charset="0"/>
              <a:cs typeface="+mn-cs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215726" y="6052145"/>
            <a:ext cx="3132138" cy="25717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hangingPunct="1">
              <a:defRPr/>
            </a:pPr>
            <a:r>
              <a:rPr lang="en-US" sz="1200" b="1" dirty="0">
                <a:solidFill>
                  <a:prstClr val="black"/>
                </a:solidFill>
              </a:rPr>
              <a:t>S</a:t>
            </a:r>
            <a:r>
              <a:rPr lang="id-ID" sz="1200" b="1" dirty="0" smtClean="0">
                <a:solidFill>
                  <a:prstClr val="black"/>
                </a:solidFill>
              </a:rPr>
              <a:t>umber</a:t>
            </a:r>
            <a:r>
              <a:rPr lang="id-ID" sz="1200" b="1" dirty="0">
                <a:solidFill>
                  <a:prstClr val="black"/>
                </a:solidFill>
              </a:rPr>
              <a:t>: infopangan.jakarta.go.id, </a:t>
            </a:r>
            <a:r>
              <a:rPr lang="en-US" sz="1200" b="1" dirty="0" smtClean="0">
                <a:solidFill>
                  <a:prstClr val="black"/>
                </a:solidFill>
              </a:rPr>
              <a:t>7</a:t>
            </a:r>
            <a:r>
              <a:rPr lang="id-ID" sz="1200" b="1" dirty="0" smtClean="0">
                <a:solidFill>
                  <a:prstClr val="black"/>
                </a:solidFill>
              </a:rPr>
              <a:t> </a:t>
            </a:r>
            <a:r>
              <a:rPr lang="id-ID" sz="1200" b="1" dirty="0">
                <a:solidFill>
                  <a:prstClr val="black"/>
                </a:solidFill>
              </a:rPr>
              <a:t>Juni 2016</a:t>
            </a:r>
            <a:endParaRPr lang="id-ID" sz="1600" b="1" dirty="0">
              <a:solidFill>
                <a:prstClr val="black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3314681" y="6309320"/>
            <a:ext cx="2057400" cy="365125"/>
          </a:xfrm>
        </p:spPr>
        <p:txBody>
          <a:bodyPr/>
          <a:lstStyle/>
          <a:p>
            <a:pPr>
              <a:defRPr/>
            </a:pPr>
            <a:fld id="{A6796111-FE1A-4C41-93A1-BAC22CA1CBC1}" type="slidenum">
              <a:rPr lang="id-ID" altLang="id-ID">
                <a:solidFill>
                  <a:prstClr val="white"/>
                </a:solidFill>
              </a:rPr>
              <a:pPr>
                <a:defRPr/>
              </a:pPr>
              <a:t>23</a:t>
            </a:fld>
            <a:endParaRPr lang="id-ID" altLang="id-ID" dirty="0">
              <a:solidFill>
                <a:prstClr val="white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9644" t="12600" r="38775" b="6901"/>
          <a:stretch/>
        </p:blipFill>
        <p:spPr>
          <a:xfrm>
            <a:off x="-10185" y="854818"/>
            <a:ext cx="9144000" cy="521597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081294" y="1516683"/>
            <a:ext cx="1931939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2015</a:t>
            </a:r>
            <a:r>
              <a:rPr lang="en-US" dirty="0" smtClean="0">
                <a:solidFill>
                  <a:schemeClr val="bg1"/>
                </a:solidFill>
                <a:sym typeface="Wingdings" panose="05000000000000000000" pitchFamily="2" charset="2"/>
              </a:rPr>
              <a:t> </a:t>
            </a:r>
            <a:r>
              <a:rPr lang="en-US" dirty="0" err="1" smtClean="0">
                <a:solidFill>
                  <a:schemeClr val="bg1"/>
                </a:solidFill>
              </a:rPr>
              <a:t>Rp</a:t>
            </a:r>
            <a:r>
              <a:rPr lang="en-US" dirty="0" smtClean="0">
                <a:solidFill>
                  <a:schemeClr val="bg1"/>
                </a:solidFill>
              </a:rPr>
              <a:t>. 11.542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067944" y="1526234"/>
            <a:ext cx="1931939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2015</a:t>
            </a:r>
            <a:r>
              <a:rPr lang="en-US" dirty="0" smtClean="0">
                <a:solidFill>
                  <a:schemeClr val="bg1"/>
                </a:solidFill>
                <a:sym typeface="Wingdings" panose="05000000000000000000" pitchFamily="2" charset="2"/>
              </a:rPr>
              <a:t> </a:t>
            </a:r>
            <a:r>
              <a:rPr lang="en-US" dirty="0" err="1" smtClean="0">
                <a:solidFill>
                  <a:schemeClr val="bg1"/>
                </a:solidFill>
              </a:rPr>
              <a:t>Rp</a:t>
            </a:r>
            <a:r>
              <a:rPr lang="en-US" dirty="0" smtClean="0">
                <a:solidFill>
                  <a:schemeClr val="bg1"/>
                </a:solidFill>
              </a:rPr>
              <a:t>. 10.800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212061" y="1516683"/>
            <a:ext cx="1931939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2015</a:t>
            </a:r>
            <a:r>
              <a:rPr lang="en-US" dirty="0" smtClean="0">
                <a:solidFill>
                  <a:schemeClr val="bg1"/>
                </a:solidFill>
                <a:sym typeface="Wingdings" panose="05000000000000000000" pitchFamily="2" charset="2"/>
              </a:rPr>
              <a:t> </a:t>
            </a:r>
            <a:r>
              <a:rPr lang="en-US" dirty="0" err="1" smtClean="0">
                <a:solidFill>
                  <a:schemeClr val="bg1"/>
                </a:solidFill>
              </a:rPr>
              <a:t>Rp</a:t>
            </a:r>
            <a:r>
              <a:rPr lang="en-US" dirty="0" smtClean="0">
                <a:solidFill>
                  <a:schemeClr val="bg1"/>
                </a:solidFill>
              </a:rPr>
              <a:t>. 10.800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562560" y="2735968"/>
            <a:ext cx="1353256" cy="276999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2015</a:t>
            </a:r>
            <a:r>
              <a:rPr lang="en-US" sz="1200" dirty="0" smtClean="0">
                <a:solidFill>
                  <a:schemeClr val="bg1"/>
                </a:solidFill>
                <a:sym typeface="Wingdings" panose="05000000000000000000" pitchFamily="2" charset="2"/>
              </a:rPr>
              <a:t> </a:t>
            </a:r>
            <a:r>
              <a:rPr lang="en-US" sz="1200" dirty="0" err="1" smtClean="0">
                <a:solidFill>
                  <a:schemeClr val="bg1"/>
                </a:solidFill>
              </a:rPr>
              <a:t>Rp</a:t>
            </a:r>
            <a:r>
              <a:rPr lang="en-US" sz="1200" dirty="0" smtClean="0">
                <a:solidFill>
                  <a:schemeClr val="bg1"/>
                </a:solidFill>
              </a:rPr>
              <a:t>. 11.900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600600" y="2735967"/>
            <a:ext cx="1353256" cy="276999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2015</a:t>
            </a:r>
            <a:r>
              <a:rPr lang="en-US" sz="1200" dirty="0" smtClean="0">
                <a:solidFill>
                  <a:schemeClr val="bg1"/>
                </a:solidFill>
                <a:sym typeface="Wingdings" panose="05000000000000000000" pitchFamily="2" charset="2"/>
              </a:rPr>
              <a:t> </a:t>
            </a:r>
            <a:r>
              <a:rPr lang="en-US" sz="1200" dirty="0" err="1" smtClean="0">
                <a:solidFill>
                  <a:schemeClr val="bg1"/>
                </a:solidFill>
              </a:rPr>
              <a:t>Rp</a:t>
            </a:r>
            <a:r>
              <a:rPr lang="en-US" sz="1200" dirty="0" smtClean="0">
                <a:solidFill>
                  <a:schemeClr val="bg1"/>
                </a:solidFill>
              </a:rPr>
              <a:t>. 12.500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638640" y="2735967"/>
            <a:ext cx="1353256" cy="276999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2015</a:t>
            </a:r>
            <a:r>
              <a:rPr lang="en-US" sz="1200" dirty="0" smtClean="0">
                <a:solidFill>
                  <a:schemeClr val="bg1"/>
                </a:solidFill>
                <a:sym typeface="Wingdings" panose="05000000000000000000" pitchFamily="2" charset="2"/>
              </a:rPr>
              <a:t> </a:t>
            </a:r>
            <a:r>
              <a:rPr lang="en-US" sz="1200" dirty="0" err="1" smtClean="0">
                <a:solidFill>
                  <a:schemeClr val="bg1"/>
                </a:solidFill>
              </a:rPr>
              <a:t>Rp</a:t>
            </a:r>
            <a:r>
              <a:rPr lang="en-US" sz="1200" dirty="0" smtClean="0">
                <a:solidFill>
                  <a:schemeClr val="bg1"/>
                </a:solidFill>
              </a:rPr>
              <a:t>. 12.600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562560" y="3829549"/>
            <a:ext cx="1353256" cy="276999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2015</a:t>
            </a:r>
            <a:r>
              <a:rPr lang="en-US" sz="1200" dirty="0" smtClean="0">
                <a:solidFill>
                  <a:schemeClr val="bg1"/>
                </a:solidFill>
                <a:sym typeface="Wingdings" panose="05000000000000000000" pitchFamily="2" charset="2"/>
              </a:rPr>
              <a:t> </a:t>
            </a:r>
            <a:r>
              <a:rPr lang="en-US" sz="1200" dirty="0" err="1" smtClean="0">
                <a:solidFill>
                  <a:schemeClr val="bg1"/>
                </a:solidFill>
              </a:rPr>
              <a:t>Rp</a:t>
            </a:r>
            <a:r>
              <a:rPr lang="en-US" sz="1200" dirty="0" smtClean="0">
                <a:solidFill>
                  <a:schemeClr val="bg1"/>
                </a:solidFill>
              </a:rPr>
              <a:t>. 11.417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572000" y="3825833"/>
            <a:ext cx="1353256" cy="276999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2015</a:t>
            </a:r>
            <a:r>
              <a:rPr lang="en-US" sz="1200" dirty="0" smtClean="0">
                <a:solidFill>
                  <a:schemeClr val="bg1"/>
                </a:solidFill>
                <a:sym typeface="Wingdings" panose="05000000000000000000" pitchFamily="2" charset="2"/>
              </a:rPr>
              <a:t> </a:t>
            </a:r>
            <a:r>
              <a:rPr lang="en-US" sz="1200" dirty="0" err="1" smtClean="0">
                <a:solidFill>
                  <a:schemeClr val="bg1"/>
                </a:solidFill>
              </a:rPr>
              <a:t>Rp</a:t>
            </a:r>
            <a:r>
              <a:rPr lang="en-US" sz="1200" dirty="0" smtClean="0">
                <a:solidFill>
                  <a:schemeClr val="bg1"/>
                </a:solidFill>
              </a:rPr>
              <a:t>. 28.500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638640" y="3809754"/>
            <a:ext cx="1279517" cy="276999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2015</a:t>
            </a:r>
            <a:r>
              <a:rPr lang="en-US" sz="1200" dirty="0" smtClean="0">
                <a:solidFill>
                  <a:schemeClr val="bg1"/>
                </a:solidFill>
                <a:sym typeface="Wingdings" panose="05000000000000000000" pitchFamily="2" charset="2"/>
              </a:rPr>
              <a:t> </a:t>
            </a:r>
            <a:r>
              <a:rPr lang="en-US" sz="1200" dirty="0" smtClean="0">
                <a:solidFill>
                  <a:schemeClr val="bg1"/>
                </a:solidFill>
              </a:rPr>
              <a:t>Rp32.500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562560" y="4923945"/>
            <a:ext cx="1314784" cy="276999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2015</a:t>
            </a:r>
            <a:r>
              <a:rPr lang="en-US" sz="1200" dirty="0" smtClean="0">
                <a:solidFill>
                  <a:schemeClr val="bg1"/>
                </a:solidFill>
                <a:sym typeface="Wingdings" panose="05000000000000000000" pitchFamily="2" charset="2"/>
              </a:rPr>
              <a:t> </a:t>
            </a:r>
            <a:r>
              <a:rPr lang="en-US" sz="1200" dirty="0" err="1" smtClean="0">
                <a:solidFill>
                  <a:schemeClr val="bg1"/>
                </a:solidFill>
              </a:rPr>
              <a:t>Rp</a:t>
            </a:r>
            <a:r>
              <a:rPr lang="en-US" sz="1200" dirty="0" smtClean="0">
                <a:solidFill>
                  <a:schemeClr val="bg1"/>
                </a:solidFill>
              </a:rPr>
              <a:t> 30.500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593266" y="4910254"/>
            <a:ext cx="1353256" cy="276999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2015</a:t>
            </a:r>
            <a:r>
              <a:rPr lang="en-US" sz="1200" dirty="0" smtClean="0">
                <a:solidFill>
                  <a:schemeClr val="bg1"/>
                </a:solidFill>
                <a:sym typeface="Wingdings" panose="05000000000000000000" pitchFamily="2" charset="2"/>
              </a:rPr>
              <a:t> </a:t>
            </a:r>
            <a:r>
              <a:rPr lang="en-US" sz="1200" dirty="0" err="1" smtClean="0">
                <a:solidFill>
                  <a:schemeClr val="bg1"/>
                </a:solidFill>
              </a:rPr>
              <a:t>Rp</a:t>
            </a:r>
            <a:r>
              <a:rPr lang="en-US" sz="1200" dirty="0" smtClean="0">
                <a:solidFill>
                  <a:schemeClr val="bg1"/>
                </a:solidFill>
              </a:rPr>
              <a:t>. 25.167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638640" y="4934578"/>
            <a:ext cx="1353256" cy="276999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2015</a:t>
            </a:r>
            <a:r>
              <a:rPr lang="en-US" sz="1200" dirty="0" smtClean="0">
                <a:solidFill>
                  <a:schemeClr val="bg1"/>
                </a:solidFill>
                <a:sym typeface="Wingdings" panose="05000000000000000000" pitchFamily="2" charset="2"/>
              </a:rPr>
              <a:t> </a:t>
            </a:r>
            <a:r>
              <a:rPr lang="en-US" sz="1200" dirty="0" err="1" smtClean="0">
                <a:solidFill>
                  <a:schemeClr val="bg1"/>
                </a:solidFill>
              </a:rPr>
              <a:t>Rp</a:t>
            </a:r>
            <a:r>
              <a:rPr lang="en-US" sz="1200" dirty="0" smtClean="0">
                <a:solidFill>
                  <a:schemeClr val="bg1"/>
                </a:solidFill>
              </a:rPr>
              <a:t>. 36.167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7694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4"/>
          <p:cNvSpPr txBox="1">
            <a:spLocks/>
          </p:cNvSpPr>
          <p:nvPr/>
        </p:nvSpPr>
        <p:spPr bwMode="auto">
          <a:xfrm>
            <a:off x="0" y="0"/>
            <a:ext cx="9144000" cy="85725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296655" indent="-207659" algn="ctr" eaLnBrk="1" fontAlgn="auto" hangingPunct="1">
              <a:spcBef>
                <a:spcPts val="0"/>
              </a:spcBef>
              <a:spcAft>
                <a:spcPts val="0"/>
              </a:spcAft>
              <a:buClr>
                <a:srgbClr val="9BBB59"/>
              </a:buClr>
              <a:defRPr/>
            </a:pPr>
            <a:r>
              <a:rPr lang="en-US" sz="2400" dirty="0">
                <a:latin typeface="Britannic Bold" panose="020B0903060703020204" pitchFamily="34" charset="0"/>
                <a:cs typeface="+mn-cs"/>
              </a:rPr>
              <a:t>PERBANDINGAN HARGA PANGAN </a:t>
            </a:r>
            <a:r>
              <a:rPr lang="id-ID" sz="2400" dirty="0">
                <a:solidFill>
                  <a:srgbClr val="FF0000"/>
                </a:solidFill>
                <a:latin typeface="Britannic Bold" panose="020B0903060703020204" pitchFamily="34" charset="0"/>
                <a:cs typeface="+mn-cs"/>
              </a:rPr>
              <a:t>NASIONAL</a:t>
            </a:r>
            <a:r>
              <a:rPr lang="id-ID" sz="2400" dirty="0">
                <a:latin typeface="Britannic Bold" panose="020B0903060703020204" pitchFamily="34" charset="0"/>
                <a:cs typeface="+mn-cs"/>
              </a:rPr>
              <a:t> </a:t>
            </a:r>
            <a:r>
              <a:rPr lang="en-US" sz="2400" dirty="0">
                <a:latin typeface="Britannic Bold" panose="020B0903060703020204" pitchFamily="34" charset="0"/>
                <a:cs typeface="+mn-cs"/>
              </a:rPr>
              <a:t>TINGKAT KONSUMEN</a:t>
            </a:r>
          </a:p>
          <a:p>
            <a:pPr marL="296655" indent="-207659" algn="ctr" eaLnBrk="1" fontAlgn="auto" hangingPunct="1">
              <a:spcBef>
                <a:spcPts val="0"/>
              </a:spcBef>
              <a:spcAft>
                <a:spcPts val="0"/>
              </a:spcAft>
              <a:buClr>
                <a:srgbClr val="9BBB59"/>
              </a:buClr>
              <a:defRPr/>
            </a:pPr>
            <a:r>
              <a:rPr lang="en-US" sz="2400" dirty="0">
                <a:latin typeface="Britannic Bold" panose="020B0903060703020204" pitchFamily="34" charset="0"/>
                <a:cs typeface="+mn-cs"/>
              </a:rPr>
              <a:t>MINGGU-I</a:t>
            </a:r>
            <a:r>
              <a:rPr lang="id-ID" sz="2400" dirty="0">
                <a:latin typeface="Britannic Bold" panose="020B0903060703020204" pitchFamily="34" charset="0"/>
                <a:cs typeface="+mn-cs"/>
              </a:rPr>
              <a:t>V</a:t>
            </a:r>
            <a:r>
              <a:rPr lang="en-US" sz="2400" dirty="0">
                <a:latin typeface="Britannic Bold" panose="020B0903060703020204" pitchFamily="34" charset="0"/>
                <a:cs typeface="+mn-cs"/>
              </a:rPr>
              <a:t> DAN MINGGU-I </a:t>
            </a:r>
            <a:r>
              <a:rPr lang="id-ID" sz="2400" dirty="0">
                <a:latin typeface="Britannic Bold" panose="020B0903060703020204" pitchFamily="34" charset="0"/>
                <a:cs typeface="+mn-cs"/>
              </a:rPr>
              <a:t> JUNI </a:t>
            </a:r>
            <a:r>
              <a:rPr lang="en-US" sz="2400" dirty="0">
                <a:latin typeface="Britannic Bold" panose="020B0903060703020204" pitchFamily="34" charset="0"/>
                <a:cs typeface="+mn-cs"/>
              </a:rPr>
              <a:t>TAHUN 2016 </a:t>
            </a:r>
            <a:r>
              <a:rPr lang="id-ID" sz="2400" dirty="0">
                <a:latin typeface="Britannic Bold" panose="020B0903060703020204" pitchFamily="34" charset="0"/>
                <a:cs typeface="+mn-cs"/>
              </a:rPr>
              <a:t>VS 2015</a:t>
            </a:r>
            <a:endParaRPr lang="en-US" sz="2400" dirty="0">
              <a:latin typeface="Britannic Bold" panose="020B0903060703020204" pitchFamily="34" charset="0"/>
              <a:cs typeface="+mn-cs"/>
            </a:endParaRPr>
          </a:p>
          <a:p>
            <a:pPr marL="365125" indent="-255588" algn="ctr" eaLnBrk="1" fontAlgn="auto" hangingPunct="1">
              <a:spcBef>
                <a:spcPts val="0"/>
              </a:spcBef>
              <a:spcAft>
                <a:spcPts val="0"/>
              </a:spcAft>
              <a:buClr>
                <a:srgbClr val="9BBB59"/>
              </a:buClr>
              <a:defRPr/>
            </a:pPr>
            <a:endParaRPr lang="en-US" sz="2400" dirty="0">
              <a:latin typeface="Britannic Bold" panose="020B0903060703020204" pitchFamily="34" charset="0"/>
              <a:cs typeface="+mn-cs"/>
            </a:endParaRPr>
          </a:p>
          <a:p>
            <a:pPr marL="365125" indent="-255588" algn="ctr" eaLnBrk="1" fontAlgn="auto" hangingPunct="1">
              <a:spcBef>
                <a:spcPts val="0"/>
              </a:spcBef>
              <a:spcAft>
                <a:spcPts val="0"/>
              </a:spcAft>
              <a:buClr>
                <a:srgbClr val="9BBB59"/>
              </a:buClr>
              <a:buFont typeface="Wingdings 2" pitchFamily="18" charset="2"/>
              <a:buNone/>
              <a:defRPr/>
            </a:pPr>
            <a:endParaRPr lang="en-US" sz="2400" dirty="0">
              <a:latin typeface="Britannic Bold" panose="020B0903060703020204" pitchFamily="34" charset="0"/>
              <a:cs typeface="+mn-cs"/>
            </a:endParaRPr>
          </a:p>
        </p:txBody>
      </p:sp>
      <p:sp>
        <p:nvSpPr>
          <p:cNvPr id="24579" name="Rectangle 14"/>
          <p:cNvSpPr>
            <a:spLocks noChangeArrowheads="1"/>
          </p:cNvSpPr>
          <p:nvPr/>
        </p:nvSpPr>
        <p:spPr bwMode="auto">
          <a:xfrm>
            <a:off x="179512" y="4725144"/>
            <a:ext cx="5534025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sz="1100" dirty="0" err="1" smtClean="0">
                <a:solidFill>
                  <a:prstClr val="black"/>
                </a:solidFill>
                <a:latin typeface="Calibri" panose="020F0502020204030204" pitchFamily="34" charset="0"/>
              </a:rPr>
              <a:t>Sumber</a:t>
            </a:r>
            <a:r>
              <a:rPr lang="en-US" sz="1100" dirty="0" smtClean="0">
                <a:solidFill>
                  <a:prstClr val="black"/>
                </a:solidFill>
                <a:latin typeface="Calibri" panose="020F0502020204030204" pitchFamily="34" charset="0"/>
              </a:rPr>
              <a:t> : BPS </a:t>
            </a:r>
            <a:r>
              <a:rPr lang="en-US" sz="1100" dirty="0" err="1" smtClean="0">
                <a:solidFill>
                  <a:prstClr val="black"/>
                </a:solidFill>
                <a:latin typeface="Calibri" panose="020F0502020204030204" pitchFamily="34" charset="0"/>
              </a:rPr>
              <a:t>diolah</a:t>
            </a:r>
            <a:r>
              <a:rPr lang="en-US" sz="1100" dirty="0" smtClean="0">
                <a:solidFill>
                  <a:prstClr val="black"/>
                </a:solidFill>
                <a:latin typeface="Calibri" panose="020F0502020204030204" pitchFamily="34" charset="0"/>
              </a:rPr>
              <a:t> BKP, Data </a:t>
            </a:r>
            <a:r>
              <a:rPr lang="en-US" sz="1100" dirty="0" err="1" smtClean="0">
                <a:solidFill>
                  <a:prstClr val="black"/>
                </a:solidFill>
                <a:latin typeface="Calibri" panose="020F0502020204030204" pitchFamily="34" charset="0"/>
              </a:rPr>
              <a:t>hasil</a:t>
            </a:r>
            <a:r>
              <a:rPr lang="en-US" sz="1100" dirty="0" smtClean="0">
                <a:solidFill>
                  <a:prstClr val="black"/>
                </a:solidFill>
                <a:latin typeface="Calibri" panose="020F0502020204030204" pitchFamily="34" charset="0"/>
              </a:rPr>
              <a:t> </a:t>
            </a:r>
            <a:r>
              <a:rPr lang="en-US" sz="1100" dirty="0" err="1" smtClean="0">
                <a:solidFill>
                  <a:prstClr val="black"/>
                </a:solidFill>
                <a:latin typeface="Calibri" panose="020F0502020204030204" pitchFamily="34" charset="0"/>
              </a:rPr>
              <a:t>pemantauan</a:t>
            </a:r>
            <a:r>
              <a:rPr lang="en-US" sz="1100" dirty="0" smtClean="0">
                <a:solidFill>
                  <a:prstClr val="black"/>
                </a:solidFill>
                <a:latin typeface="Calibri" panose="020F0502020204030204" pitchFamily="34" charset="0"/>
              </a:rPr>
              <a:t> </a:t>
            </a:r>
            <a:r>
              <a:rPr lang="en-US" sz="1100" dirty="0" err="1" smtClean="0">
                <a:solidFill>
                  <a:prstClr val="black"/>
                </a:solidFill>
                <a:latin typeface="Calibri" panose="020F0502020204030204" pitchFamily="34" charset="0"/>
              </a:rPr>
              <a:t>harga</a:t>
            </a:r>
            <a:r>
              <a:rPr lang="en-US" sz="1100" dirty="0" smtClean="0">
                <a:solidFill>
                  <a:prstClr val="black"/>
                </a:solidFill>
                <a:latin typeface="Calibri" panose="020F0502020204030204" pitchFamily="34" charset="0"/>
              </a:rPr>
              <a:t> di </a:t>
            </a:r>
            <a:r>
              <a:rPr lang="en-US" sz="1100" dirty="0" err="1" smtClean="0">
                <a:solidFill>
                  <a:prstClr val="black"/>
                </a:solidFill>
                <a:latin typeface="Calibri" panose="020F0502020204030204" pitchFamily="34" charset="0"/>
              </a:rPr>
              <a:t>pasar</a:t>
            </a:r>
            <a:r>
              <a:rPr lang="en-US" sz="1100" dirty="0" smtClean="0">
                <a:solidFill>
                  <a:prstClr val="black"/>
                </a:solidFill>
                <a:latin typeface="Calibri" panose="020F0502020204030204" pitchFamily="34" charset="0"/>
              </a:rPr>
              <a:t> </a:t>
            </a:r>
            <a:r>
              <a:rPr lang="en-US" sz="1100" dirty="0" err="1" smtClean="0">
                <a:solidFill>
                  <a:prstClr val="black"/>
                </a:solidFill>
                <a:latin typeface="Calibri" panose="020F0502020204030204" pitchFamily="34" charset="0"/>
              </a:rPr>
              <a:t>konsumen</a:t>
            </a:r>
            <a:r>
              <a:rPr lang="en-US" sz="1100" dirty="0" smtClean="0">
                <a:solidFill>
                  <a:prstClr val="black"/>
                </a:solidFill>
                <a:latin typeface="Calibri" panose="020F0502020204030204" pitchFamily="34" charset="0"/>
              </a:rPr>
              <a:t> </a:t>
            </a:r>
          </a:p>
        </p:txBody>
      </p:sp>
      <p:sp>
        <p:nvSpPr>
          <p:cNvPr id="24580" name="Rectangle 15"/>
          <p:cNvSpPr>
            <a:spLocks noChangeArrowheads="1"/>
          </p:cNvSpPr>
          <p:nvPr/>
        </p:nvSpPr>
        <p:spPr bwMode="auto">
          <a:xfrm>
            <a:off x="250825" y="5214938"/>
            <a:ext cx="8497888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77813" indent="-277813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 eaLnBrk="1" hangingPunct="1">
              <a:buFont typeface="Wingdings" panose="05000000000000000000" pitchFamily="2" charset="2"/>
              <a:buChar char="§"/>
            </a:pPr>
            <a:r>
              <a:rPr lang="en-US" sz="1200" dirty="0" err="1" smtClean="0">
                <a:solidFill>
                  <a:prstClr val="black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Pada</a:t>
            </a:r>
            <a:r>
              <a:rPr lang="en-US" sz="1200" dirty="0" smtClean="0">
                <a:solidFill>
                  <a:prstClr val="black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200" dirty="0" err="1" smtClean="0">
                <a:solidFill>
                  <a:prstClr val="black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minggu</a:t>
            </a:r>
            <a:r>
              <a:rPr lang="en-US" sz="1200" dirty="0" smtClean="0">
                <a:solidFill>
                  <a:prstClr val="black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-I</a:t>
            </a:r>
            <a:r>
              <a:rPr lang="id-ID" sz="1200" dirty="0" smtClean="0">
                <a:solidFill>
                  <a:prstClr val="black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V Juni</a:t>
            </a:r>
            <a:r>
              <a:rPr lang="en-US" sz="1200" dirty="0" smtClean="0">
                <a:solidFill>
                  <a:prstClr val="black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 2016, </a:t>
            </a:r>
            <a:r>
              <a:rPr lang="en-US" sz="1200" dirty="0" err="1" smtClean="0">
                <a:solidFill>
                  <a:prstClr val="black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harga</a:t>
            </a:r>
            <a:r>
              <a:rPr lang="en-US" sz="1200" dirty="0" smtClean="0">
                <a:solidFill>
                  <a:prstClr val="black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200" dirty="0" err="1" smtClean="0">
                <a:solidFill>
                  <a:prstClr val="black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pangan</a:t>
            </a:r>
            <a:r>
              <a:rPr lang="en-US" sz="1200" dirty="0" smtClean="0">
                <a:solidFill>
                  <a:prstClr val="black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id-ID" sz="1200" dirty="0" smtClean="0">
                <a:solidFill>
                  <a:prstClr val="black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menurun </a:t>
            </a:r>
            <a:r>
              <a:rPr lang="en-US" sz="1200" dirty="0" err="1" smtClean="0">
                <a:solidFill>
                  <a:prstClr val="black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dibandingkan</a:t>
            </a:r>
            <a:r>
              <a:rPr lang="en-US" sz="1200" dirty="0" smtClean="0">
                <a:solidFill>
                  <a:prstClr val="black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200" dirty="0" err="1" smtClean="0">
                <a:solidFill>
                  <a:prstClr val="black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tahun</a:t>
            </a:r>
            <a:r>
              <a:rPr lang="en-US" sz="1200" dirty="0" smtClean="0">
                <a:solidFill>
                  <a:prstClr val="black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200" dirty="0" err="1" smtClean="0">
                <a:solidFill>
                  <a:prstClr val="black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sebelumnya</a:t>
            </a:r>
            <a:r>
              <a:rPr lang="id-ID" sz="1200" dirty="0" smtClean="0">
                <a:solidFill>
                  <a:prstClr val="black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 yaitu beras, minyak goreng, cabai dan kedelai</a:t>
            </a:r>
            <a:r>
              <a:rPr lang="en-US" sz="1200" dirty="0" smtClean="0">
                <a:solidFill>
                  <a:prstClr val="black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.</a:t>
            </a:r>
          </a:p>
          <a:p>
            <a:pPr algn="just" eaLnBrk="1" hangingPunct="1">
              <a:buFont typeface="Wingdings" panose="05000000000000000000" pitchFamily="2" charset="2"/>
              <a:buChar char="§"/>
            </a:pPr>
            <a:r>
              <a:rPr lang="id-ID" sz="1200" dirty="0" smtClean="0">
                <a:solidFill>
                  <a:prstClr val="black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Dibanding tahun lalu, h</a:t>
            </a:r>
            <a:r>
              <a:rPr lang="en-US" sz="1200" dirty="0" err="1" smtClean="0">
                <a:solidFill>
                  <a:prstClr val="black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arga</a:t>
            </a:r>
            <a:r>
              <a:rPr lang="en-US" sz="1200" dirty="0" smtClean="0">
                <a:solidFill>
                  <a:prstClr val="black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id-ID" sz="1200" dirty="0" smtClean="0">
                <a:solidFill>
                  <a:prstClr val="black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masih tinggi untuk </a:t>
            </a:r>
            <a:r>
              <a:rPr lang="en-US" sz="1200" dirty="0" err="1" smtClean="0">
                <a:solidFill>
                  <a:prstClr val="black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bawang</a:t>
            </a:r>
            <a:r>
              <a:rPr lang="en-US" sz="1200" dirty="0" smtClean="0">
                <a:solidFill>
                  <a:prstClr val="black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200" dirty="0" err="1" smtClean="0">
                <a:solidFill>
                  <a:prstClr val="black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putih</a:t>
            </a:r>
            <a:r>
              <a:rPr lang="en-US" sz="1200" dirty="0" smtClean="0">
                <a:solidFill>
                  <a:prstClr val="black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 (</a:t>
            </a:r>
            <a:r>
              <a:rPr lang="id-ID" sz="1200" dirty="0" smtClean="0">
                <a:solidFill>
                  <a:prstClr val="black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78</a:t>
            </a:r>
            <a:r>
              <a:rPr lang="en-US" sz="1200" dirty="0" smtClean="0">
                <a:solidFill>
                  <a:prstClr val="black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%), </a:t>
            </a:r>
            <a:r>
              <a:rPr lang="en-US" sz="1200" dirty="0" err="1" smtClean="0">
                <a:solidFill>
                  <a:prstClr val="black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bawang</a:t>
            </a:r>
            <a:r>
              <a:rPr lang="en-US" sz="1200" dirty="0" smtClean="0">
                <a:solidFill>
                  <a:prstClr val="black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200" dirty="0" err="1" smtClean="0">
                <a:solidFill>
                  <a:prstClr val="black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merah</a:t>
            </a:r>
            <a:r>
              <a:rPr lang="en-US" sz="1200" dirty="0" smtClean="0">
                <a:solidFill>
                  <a:prstClr val="black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 (</a:t>
            </a:r>
            <a:r>
              <a:rPr lang="id-ID" sz="1200" dirty="0" smtClean="0">
                <a:solidFill>
                  <a:prstClr val="black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17</a:t>
            </a:r>
            <a:r>
              <a:rPr lang="en-US" sz="1200" dirty="0" smtClean="0">
                <a:solidFill>
                  <a:prstClr val="black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%), </a:t>
            </a:r>
            <a:r>
              <a:rPr lang="en-US" sz="1200" dirty="0" err="1" smtClean="0">
                <a:solidFill>
                  <a:prstClr val="black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dan</a:t>
            </a:r>
            <a:r>
              <a:rPr lang="en-US" sz="1200" dirty="0" smtClean="0">
                <a:solidFill>
                  <a:prstClr val="black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200" dirty="0" err="1" smtClean="0">
                <a:solidFill>
                  <a:prstClr val="black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gula</a:t>
            </a:r>
            <a:r>
              <a:rPr lang="en-US" sz="1200" dirty="0" smtClean="0">
                <a:solidFill>
                  <a:prstClr val="black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200" dirty="0" err="1" smtClean="0">
                <a:solidFill>
                  <a:prstClr val="black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pasir</a:t>
            </a:r>
            <a:r>
              <a:rPr lang="en-US" sz="1200" dirty="0" smtClean="0">
                <a:solidFill>
                  <a:prstClr val="black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 (1</a:t>
            </a:r>
            <a:r>
              <a:rPr lang="id-ID" sz="1200" dirty="0" smtClean="0">
                <a:solidFill>
                  <a:prstClr val="black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7%</a:t>
            </a:r>
            <a:r>
              <a:rPr lang="en-US" sz="1200" dirty="0" smtClean="0">
                <a:solidFill>
                  <a:prstClr val="black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)</a:t>
            </a:r>
            <a:r>
              <a:rPr lang="id-ID" sz="1200" dirty="0" smtClean="0">
                <a:solidFill>
                  <a:prstClr val="black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, namun sudah semakin menurun dibandingkan minggu sebelumnya.</a:t>
            </a:r>
            <a:endParaRPr lang="en-US" sz="1200" dirty="0" smtClean="0">
              <a:solidFill>
                <a:prstClr val="black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4582" name="Slide Number Placeholder 4"/>
          <p:cNvSpPr txBox="1">
            <a:spLocks/>
          </p:cNvSpPr>
          <p:nvPr/>
        </p:nvSpPr>
        <p:spPr bwMode="auto">
          <a:xfrm>
            <a:off x="4000500" y="6286500"/>
            <a:ext cx="20574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236" tIns="45610" rIns="91236" bIns="45610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fld id="{B425DDFF-941C-4E76-99E4-56C3A9B515E4}" type="slidenum">
              <a:rPr lang="en-US" sz="1200" b="1" smtClean="0">
                <a:solidFill>
                  <a:prstClr val="white"/>
                </a:solidFill>
                <a:latin typeface="Calibri" panose="020F0502020204030204" pitchFamily="34" charset="0"/>
              </a:rPr>
              <a:pPr algn="ctr"/>
              <a:t>24</a:t>
            </a:fld>
            <a:endParaRPr lang="en-US" sz="1200" b="1" smtClean="0">
              <a:solidFill>
                <a:prstClr val="white"/>
              </a:solidFill>
              <a:latin typeface="Calibri" panose="020F0502020204030204" pitchFamily="34" charset="0"/>
            </a:endParaRPr>
          </a:p>
        </p:txBody>
      </p:sp>
      <p:graphicFrame>
        <p:nvGraphicFramePr>
          <p:cNvPr id="2458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58198002"/>
              </p:ext>
            </p:extLst>
          </p:nvPr>
        </p:nvGraphicFramePr>
        <p:xfrm>
          <a:off x="119063" y="1013569"/>
          <a:ext cx="8769350" cy="3711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81" name="Worksheet" r:id="rId4" imgW="7150005" imgH="3098985" progId="Excel.Sheet.8">
                  <p:embed/>
                </p:oleObj>
              </mc:Choice>
              <mc:Fallback>
                <p:oleObj name="Worksheet" r:id="rId4" imgW="7150005" imgH="3098985" progId="Excel.Shee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9063" y="1013569"/>
                        <a:ext cx="8769350" cy="3711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ounded Rectangle 3"/>
          <p:cNvSpPr/>
          <p:nvPr/>
        </p:nvSpPr>
        <p:spPr>
          <a:xfrm>
            <a:off x="8101013" y="1916113"/>
            <a:ext cx="792162" cy="64928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id-ID">
              <a:solidFill>
                <a:prstClr val="white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8096250" y="3517900"/>
            <a:ext cx="792163" cy="46990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id-ID">
              <a:solidFill>
                <a:prstClr val="white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8120063" y="4508500"/>
            <a:ext cx="790575" cy="25400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id-ID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9143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Title 1"/>
          <p:cNvSpPr>
            <a:spLocks noGrp="1"/>
          </p:cNvSpPr>
          <p:nvPr>
            <p:ph type="title"/>
          </p:nvPr>
        </p:nvSpPr>
        <p:spPr>
          <a:xfrm>
            <a:off x="3943339" y="8629"/>
            <a:ext cx="5200661" cy="507481"/>
          </a:xfr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>
            <a:noAutofit/>
          </a:bodyPr>
          <a:lstStyle/>
          <a:p>
            <a:pPr algn="ctr" eaLnBrk="1" hangingPunct="1"/>
            <a:r>
              <a:rPr lang="id-ID" sz="1800" dirty="0" smtClean="0">
                <a:solidFill>
                  <a:schemeClr val="tx1"/>
                </a:solidFill>
                <a:latin typeface="Britannic Bold" panose="020B0903060703020204" pitchFamily="34" charset="0"/>
                <a:cs typeface="Arial" charset="0"/>
              </a:rPr>
              <a:t>UPAYA PENURUNAN DISPARITAS HARGA </a:t>
            </a:r>
            <a:br>
              <a:rPr lang="id-ID" sz="1800" dirty="0" smtClean="0">
                <a:solidFill>
                  <a:schemeClr val="tx1"/>
                </a:solidFill>
                <a:latin typeface="Britannic Bold" panose="020B0903060703020204" pitchFamily="34" charset="0"/>
                <a:cs typeface="Arial" charset="0"/>
              </a:rPr>
            </a:br>
            <a:r>
              <a:rPr lang="id-ID" sz="1800" dirty="0" smtClean="0">
                <a:solidFill>
                  <a:schemeClr val="tx1"/>
                </a:solidFill>
                <a:latin typeface="Britannic Bold" panose="020B0903060703020204" pitchFamily="34" charset="0"/>
                <a:cs typeface="Arial" charset="0"/>
              </a:rPr>
              <a:t>DI WILAYAH DKI JAKARTA</a:t>
            </a:r>
          </a:p>
        </p:txBody>
      </p:sp>
      <p:graphicFrame>
        <p:nvGraphicFramePr>
          <p:cNvPr id="62" name="Table 61"/>
          <p:cNvGraphicFramePr>
            <a:graphicFrameLocks noGrp="1"/>
          </p:cNvGraphicFramePr>
          <p:nvPr>
            <p:extLst/>
          </p:nvPr>
        </p:nvGraphicFramePr>
        <p:xfrm>
          <a:off x="251521" y="485963"/>
          <a:ext cx="3528391" cy="168796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375265"/>
                <a:gridCol w="1024481"/>
                <a:gridCol w="1004078"/>
                <a:gridCol w="1124567"/>
              </a:tblGrid>
              <a:tr h="590616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NO</a:t>
                      </a:r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91438" marR="91438" marT="45728" marB="4572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LO</a:t>
                      </a:r>
                      <a:r>
                        <a:rPr lang="id-ID" sz="1000" dirty="0" smtClean="0"/>
                        <a:t>K</a:t>
                      </a:r>
                      <a:r>
                        <a:rPr lang="en-US" sz="1000" dirty="0" smtClean="0"/>
                        <a:t>ASI</a:t>
                      </a:r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91438" marR="91438" marT="45728" marB="4572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000" dirty="0" smtClean="0"/>
                        <a:t>Kebutuhan Satu Bulan</a:t>
                      </a:r>
                      <a:r>
                        <a:rPr lang="id-ID" sz="1000" baseline="0" dirty="0" smtClean="0"/>
                        <a:t> (Ton)</a:t>
                      </a:r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91438" marR="91438" marT="45728" marB="4572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000" dirty="0" smtClean="0"/>
                        <a:t>Kebutuhan Satu Tahun</a:t>
                      </a:r>
                      <a:r>
                        <a:rPr lang="en-US" sz="1000" dirty="0" smtClean="0"/>
                        <a:t> (ton)</a:t>
                      </a:r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91438" marR="91438" marT="45728" marB="45728" anchor="ctr"/>
                </a:tc>
              </a:tr>
              <a:tr h="25312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1.</a:t>
                      </a:r>
                      <a:endParaRPr lang="en-US" sz="1200" dirty="0"/>
                    </a:p>
                  </a:txBody>
                  <a:tcPr marL="91438" marR="91438" marT="45728" marB="45728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DKI Jakarta</a:t>
                      </a:r>
                      <a:endParaRPr lang="en-US" sz="1200" dirty="0"/>
                    </a:p>
                  </a:txBody>
                  <a:tcPr marL="91438" marR="91438" marT="45728" marB="45728"/>
                </a:tc>
                <a:tc>
                  <a:txBody>
                    <a:bodyPr/>
                    <a:lstStyle/>
                    <a:p>
                      <a:pPr algn="r"/>
                      <a:r>
                        <a:rPr lang="id-ID" sz="1200" dirty="0" smtClean="0"/>
                        <a:t>2.292</a:t>
                      </a:r>
                      <a:endParaRPr lang="en-US" sz="1200" dirty="0"/>
                    </a:p>
                  </a:txBody>
                  <a:tcPr marL="91438" marR="91438" marT="45728" marB="45728"/>
                </a:tc>
                <a:tc>
                  <a:txBody>
                    <a:bodyPr/>
                    <a:lstStyle/>
                    <a:p>
                      <a:pPr algn="r"/>
                      <a:r>
                        <a:rPr lang="id-ID" sz="1200" dirty="0" smtClean="0"/>
                        <a:t>27.501</a:t>
                      </a:r>
                      <a:endParaRPr lang="en-US" sz="1200" dirty="0"/>
                    </a:p>
                  </a:txBody>
                  <a:tcPr marL="91438" marR="91438" marT="45728" marB="45728"/>
                </a:tc>
              </a:tr>
              <a:tr h="25312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2.</a:t>
                      </a:r>
                      <a:endParaRPr lang="en-US" sz="1200" dirty="0"/>
                    </a:p>
                  </a:txBody>
                  <a:tcPr marL="91438" marR="91438" marT="45728" marB="45728"/>
                </a:tc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Bodetabek</a:t>
                      </a:r>
                      <a:endParaRPr lang="en-US" sz="1200" dirty="0"/>
                    </a:p>
                  </a:txBody>
                  <a:tcPr marL="91438" marR="91438" marT="45728" marB="45728"/>
                </a:tc>
                <a:tc>
                  <a:txBody>
                    <a:bodyPr/>
                    <a:lstStyle/>
                    <a:p>
                      <a:pPr algn="r"/>
                      <a:r>
                        <a:rPr lang="id-ID" sz="1200" dirty="0" smtClean="0"/>
                        <a:t>6.310</a:t>
                      </a:r>
                      <a:endParaRPr lang="en-US" sz="1200" dirty="0"/>
                    </a:p>
                  </a:txBody>
                  <a:tcPr marL="91438" marR="91438" marT="45728" marB="45728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 smtClean="0"/>
                        <a:t>75.727</a:t>
                      </a:r>
                      <a:endParaRPr lang="en-US" sz="1200" dirty="0"/>
                    </a:p>
                  </a:txBody>
                  <a:tcPr marL="91438" marR="91438" marT="45728" marB="45728"/>
                </a:tc>
              </a:tr>
              <a:tr h="253129">
                <a:tc>
                  <a:txBody>
                    <a:bodyPr/>
                    <a:lstStyle/>
                    <a:p>
                      <a:pPr algn="ctr"/>
                      <a:endParaRPr lang="en-US" sz="1200" b="1" dirty="0"/>
                    </a:p>
                  </a:txBody>
                  <a:tcPr marL="91438" marR="91438" marT="45728" marB="45728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TOTAL</a:t>
                      </a:r>
                      <a:endParaRPr lang="en-US" sz="1200" b="1" dirty="0"/>
                    </a:p>
                  </a:txBody>
                  <a:tcPr marL="91438" marR="91438" marT="45728" marB="45728"/>
                </a:tc>
                <a:tc>
                  <a:txBody>
                    <a:bodyPr/>
                    <a:lstStyle/>
                    <a:p>
                      <a:pPr algn="r"/>
                      <a:r>
                        <a:rPr lang="id-ID" sz="1200" dirty="0" smtClean="0"/>
                        <a:t>8.602</a:t>
                      </a:r>
                      <a:endParaRPr lang="en-US" sz="1200" b="1" dirty="0"/>
                    </a:p>
                  </a:txBody>
                  <a:tcPr marL="91438" marR="91438" marT="45728" marB="45728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 smtClean="0"/>
                        <a:t>103.228</a:t>
                      </a:r>
                      <a:endParaRPr lang="en-US" sz="1200" b="1" dirty="0"/>
                    </a:p>
                  </a:txBody>
                  <a:tcPr marL="91438" marR="91438" marT="45728" marB="45728"/>
                </a:tc>
              </a:tr>
              <a:tr h="253129">
                <a:tc gridSpan="4">
                  <a:txBody>
                    <a:bodyPr/>
                    <a:lstStyle/>
                    <a:p>
                      <a:pPr algn="l"/>
                      <a:r>
                        <a:rPr lang="id-ID" sz="1200" b="1" dirty="0" smtClean="0"/>
                        <a:t>Nilai Konsumsi</a:t>
                      </a:r>
                      <a:r>
                        <a:rPr lang="id-ID" sz="1200" b="1" baseline="0" dirty="0" smtClean="0"/>
                        <a:t> = 2,49 (Kg/Kapita/Tahun)</a:t>
                      </a:r>
                      <a:endParaRPr lang="en-US" sz="1200" b="1" dirty="0"/>
                    </a:p>
                  </a:txBody>
                  <a:tcPr marL="91438" marR="91438" marT="45728" marB="45728"/>
                </a:tc>
                <a:tc h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L="91438" marR="91438" marT="45728" marB="45728"/>
                </a:tc>
                <a:tc hMerge="1">
                  <a:txBody>
                    <a:bodyPr/>
                    <a:lstStyle/>
                    <a:p>
                      <a:pPr algn="r"/>
                      <a:endParaRPr lang="en-US" sz="1600" dirty="0"/>
                    </a:p>
                  </a:txBody>
                  <a:tcPr marL="91438" marR="91438" marT="45728" marB="45728"/>
                </a:tc>
                <a:tc hMerge="1">
                  <a:txBody>
                    <a:bodyPr/>
                    <a:lstStyle/>
                    <a:p>
                      <a:pPr algn="r"/>
                      <a:endParaRPr lang="en-US" sz="1600" dirty="0"/>
                    </a:p>
                  </a:txBody>
                  <a:tcPr marL="91438" marR="91438" marT="45728" marB="45728"/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971600" y="116632"/>
            <a:ext cx="1800200" cy="30777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 eaLnBrk="1" hangingPunct="1"/>
            <a:r>
              <a:rPr lang="id-ID" sz="1400" b="1" dirty="0" smtClean="0">
                <a:solidFill>
                  <a:srgbClr val="000000"/>
                </a:solidFill>
              </a:rPr>
              <a:t>Bawang Merah</a:t>
            </a:r>
            <a:endParaRPr lang="id-ID" sz="1400" b="1" dirty="0">
              <a:solidFill>
                <a:srgbClr val="000000"/>
              </a:solidFill>
            </a:endParaRPr>
          </a:p>
        </p:txBody>
      </p:sp>
      <p:graphicFrame>
        <p:nvGraphicFramePr>
          <p:cNvPr id="68" name="Table 67"/>
          <p:cNvGraphicFramePr>
            <a:graphicFrameLocks noGrp="1"/>
          </p:cNvGraphicFramePr>
          <p:nvPr>
            <p:extLst/>
          </p:nvPr>
        </p:nvGraphicFramePr>
        <p:xfrm>
          <a:off x="270003" y="4941168"/>
          <a:ext cx="3484985" cy="1687370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396784"/>
                <a:gridCol w="1003387"/>
                <a:gridCol w="983403"/>
                <a:gridCol w="1101411"/>
              </a:tblGrid>
              <a:tr h="529350"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NO</a:t>
                      </a:r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91438" marR="91438" marT="45728" marB="4572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LO</a:t>
                      </a:r>
                      <a:r>
                        <a:rPr lang="id-ID" sz="800" dirty="0" smtClean="0"/>
                        <a:t>K</a:t>
                      </a:r>
                      <a:r>
                        <a:rPr lang="en-US" sz="800" dirty="0" smtClean="0"/>
                        <a:t>ASI</a:t>
                      </a:r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91438" marR="91438" marT="45728" marB="4572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800" dirty="0" smtClean="0"/>
                        <a:t>Kebutuhan Satu Bulan</a:t>
                      </a:r>
                      <a:r>
                        <a:rPr lang="id-ID" sz="800" baseline="0" dirty="0" smtClean="0"/>
                        <a:t> (Ton)</a:t>
                      </a:r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91438" marR="91438" marT="45728" marB="4572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800" dirty="0" smtClean="0"/>
                        <a:t>Kebutuhan Satu Tahun</a:t>
                      </a:r>
                      <a:r>
                        <a:rPr lang="en-US" sz="800" dirty="0" smtClean="0"/>
                        <a:t> (ton)</a:t>
                      </a:r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91438" marR="91438" marT="45728" marB="45728" anchor="ctr"/>
                </a:tc>
              </a:tr>
              <a:tr h="289505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 smtClean="0"/>
                        <a:t>1.</a:t>
                      </a:r>
                      <a:endParaRPr lang="en-US" sz="1050" dirty="0"/>
                    </a:p>
                  </a:txBody>
                  <a:tcPr marL="91438" marR="91438" marT="45728" marB="45728"/>
                </a:tc>
                <a:tc>
                  <a:txBody>
                    <a:bodyPr/>
                    <a:lstStyle/>
                    <a:p>
                      <a:r>
                        <a:rPr lang="en-US" sz="1050" dirty="0" smtClean="0"/>
                        <a:t>DKI Jakarta</a:t>
                      </a:r>
                      <a:endParaRPr lang="en-US" sz="1050" dirty="0"/>
                    </a:p>
                  </a:txBody>
                  <a:tcPr marL="91438" marR="91438" marT="45728" marB="45728"/>
                </a:tc>
                <a:tc>
                  <a:txBody>
                    <a:bodyPr/>
                    <a:lstStyle/>
                    <a:p>
                      <a:pPr algn="r"/>
                      <a:r>
                        <a:rPr lang="id-ID" sz="1050" dirty="0" smtClean="0"/>
                        <a:t>1.596</a:t>
                      </a:r>
                      <a:endParaRPr lang="en-US" sz="1050" dirty="0"/>
                    </a:p>
                  </a:txBody>
                  <a:tcPr marL="91438" marR="91438" marT="45728" marB="45728"/>
                </a:tc>
                <a:tc>
                  <a:txBody>
                    <a:bodyPr/>
                    <a:lstStyle/>
                    <a:p>
                      <a:pPr algn="r"/>
                      <a:r>
                        <a:rPr lang="id-ID" sz="1050" dirty="0" smtClean="0"/>
                        <a:t>19.158</a:t>
                      </a:r>
                      <a:endParaRPr lang="en-US" sz="1050" dirty="0"/>
                    </a:p>
                  </a:txBody>
                  <a:tcPr marL="91438" marR="91438" marT="45728" marB="45728"/>
                </a:tc>
              </a:tr>
              <a:tr h="289505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 smtClean="0"/>
                        <a:t>2.</a:t>
                      </a:r>
                      <a:endParaRPr lang="en-US" sz="1050" dirty="0"/>
                    </a:p>
                  </a:txBody>
                  <a:tcPr marL="91438" marR="91438" marT="45728" marB="45728"/>
                </a:tc>
                <a:tc>
                  <a:txBody>
                    <a:bodyPr/>
                    <a:lstStyle/>
                    <a:p>
                      <a:r>
                        <a:rPr lang="en-US" sz="1050" dirty="0" err="1" smtClean="0"/>
                        <a:t>Bodetabek</a:t>
                      </a:r>
                      <a:endParaRPr lang="en-US" sz="1050" dirty="0"/>
                    </a:p>
                  </a:txBody>
                  <a:tcPr marL="91438" marR="91438" marT="45728" marB="45728"/>
                </a:tc>
                <a:tc>
                  <a:txBody>
                    <a:bodyPr/>
                    <a:lstStyle/>
                    <a:p>
                      <a:pPr algn="r"/>
                      <a:r>
                        <a:rPr lang="id-ID" sz="1050" dirty="0" smtClean="0"/>
                        <a:t>4.396</a:t>
                      </a:r>
                      <a:endParaRPr lang="en-US" sz="1050" dirty="0"/>
                    </a:p>
                  </a:txBody>
                  <a:tcPr marL="91438" marR="91438" marT="45728" marB="45728"/>
                </a:tc>
                <a:tc>
                  <a:txBody>
                    <a:bodyPr/>
                    <a:lstStyle/>
                    <a:p>
                      <a:pPr algn="r"/>
                      <a:r>
                        <a:rPr lang="id-ID" sz="1050" dirty="0" smtClean="0"/>
                        <a:t>52.753</a:t>
                      </a:r>
                      <a:endParaRPr lang="en-US" sz="1050" dirty="0"/>
                    </a:p>
                  </a:txBody>
                  <a:tcPr marL="91438" marR="91438" marT="45728" marB="45728"/>
                </a:tc>
              </a:tr>
              <a:tr h="289505">
                <a:tc>
                  <a:txBody>
                    <a:bodyPr/>
                    <a:lstStyle/>
                    <a:p>
                      <a:pPr algn="ctr"/>
                      <a:endParaRPr lang="en-US" sz="1050" b="1" dirty="0"/>
                    </a:p>
                  </a:txBody>
                  <a:tcPr marL="91438" marR="91438" marT="45728" marB="45728"/>
                </a:tc>
                <a:tc>
                  <a:txBody>
                    <a:bodyPr/>
                    <a:lstStyle/>
                    <a:p>
                      <a:r>
                        <a:rPr lang="en-US" sz="1050" dirty="0" smtClean="0"/>
                        <a:t>TOTAL</a:t>
                      </a:r>
                      <a:endParaRPr lang="en-US" sz="1050" b="1" dirty="0"/>
                    </a:p>
                  </a:txBody>
                  <a:tcPr marL="91438" marR="91438" marT="45728" marB="45728"/>
                </a:tc>
                <a:tc>
                  <a:txBody>
                    <a:bodyPr/>
                    <a:lstStyle/>
                    <a:p>
                      <a:pPr algn="r"/>
                      <a:r>
                        <a:rPr lang="id-ID" sz="1050" dirty="0" smtClean="0"/>
                        <a:t>5.992</a:t>
                      </a:r>
                      <a:endParaRPr lang="en-US" sz="1050" b="1" dirty="0"/>
                    </a:p>
                  </a:txBody>
                  <a:tcPr marL="91438" marR="91438" marT="45728" marB="45728"/>
                </a:tc>
                <a:tc>
                  <a:txBody>
                    <a:bodyPr/>
                    <a:lstStyle/>
                    <a:p>
                      <a:pPr algn="r"/>
                      <a:r>
                        <a:rPr lang="id-ID" sz="1050" dirty="0" smtClean="0"/>
                        <a:t>71.911</a:t>
                      </a:r>
                      <a:endParaRPr lang="en-US" sz="1050" b="1" dirty="0"/>
                    </a:p>
                  </a:txBody>
                  <a:tcPr marL="91438" marR="91438" marT="45728" marB="45728"/>
                </a:tc>
              </a:tr>
              <a:tr h="289505">
                <a:tc gridSpan="4">
                  <a:txBody>
                    <a:bodyPr/>
                    <a:lstStyle/>
                    <a:p>
                      <a:pPr algn="l"/>
                      <a:r>
                        <a:rPr lang="id-ID" sz="1050" b="1" dirty="0" smtClean="0"/>
                        <a:t>Nilai Konsumsi</a:t>
                      </a:r>
                      <a:r>
                        <a:rPr lang="id-ID" sz="1050" b="1" baseline="0" dirty="0" smtClean="0"/>
                        <a:t> = 1,46 (Kg/Kapita/Tahun)</a:t>
                      </a:r>
                      <a:endParaRPr lang="en-US" sz="1050" b="1" dirty="0"/>
                    </a:p>
                  </a:txBody>
                  <a:tcPr marL="91438" marR="91438" marT="45728" marB="45728"/>
                </a:tc>
                <a:tc h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L="91438" marR="91438" marT="45728" marB="45728"/>
                </a:tc>
                <a:tc hMerge="1">
                  <a:txBody>
                    <a:bodyPr/>
                    <a:lstStyle/>
                    <a:p>
                      <a:pPr algn="r"/>
                      <a:endParaRPr lang="en-US" sz="1600" dirty="0"/>
                    </a:p>
                  </a:txBody>
                  <a:tcPr marL="91438" marR="91438" marT="45728" marB="45728"/>
                </a:tc>
                <a:tc hMerge="1">
                  <a:txBody>
                    <a:bodyPr/>
                    <a:lstStyle/>
                    <a:p>
                      <a:pPr algn="r"/>
                      <a:endParaRPr lang="en-US" sz="1600" dirty="0"/>
                    </a:p>
                  </a:txBody>
                  <a:tcPr marL="91438" marR="91438" marT="45728" marB="45728"/>
                </a:tc>
              </a:tr>
            </a:tbl>
          </a:graphicData>
        </a:graphic>
      </p:graphicFrame>
      <p:sp>
        <p:nvSpPr>
          <p:cNvPr id="69" name="TextBox 68"/>
          <p:cNvSpPr txBox="1"/>
          <p:nvPr/>
        </p:nvSpPr>
        <p:spPr>
          <a:xfrm>
            <a:off x="788360" y="4530606"/>
            <a:ext cx="2448271" cy="33855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 eaLnBrk="1" hangingPunct="1"/>
            <a:r>
              <a:rPr lang="id-ID" sz="1600" dirty="0" smtClean="0">
                <a:solidFill>
                  <a:srgbClr val="000000"/>
                </a:solidFill>
              </a:rPr>
              <a:t>Cabai Merah Keriting</a:t>
            </a:r>
            <a:endParaRPr lang="id-ID" sz="1600" dirty="0">
              <a:solidFill>
                <a:srgbClr val="000000"/>
              </a:solidFill>
            </a:endParaRPr>
          </a:p>
        </p:txBody>
      </p:sp>
      <p:graphicFrame>
        <p:nvGraphicFramePr>
          <p:cNvPr id="70" name="Table 69"/>
          <p:cNvGraphicFramePr>
            <a:graphicFrameLocks noGrp="1"/>
          </p:cNvGraphicFramePr>
          <p:nvPr>
            <p:extLst/>
          </p:nvPr>
        </p:nvGraphicFramePr>
        <p:xfrm>
          <a:off x="270004" y="2636912"/>
          <a:ext cx="3484985" cy="1800199"/>
        </p:xfrm>
        <a:graphic>
          <a:graphicData uri="http://schemas.openxmlformats.org/drawingml/2006/table">
            <a:tbl>
              <a:tblPr firstRow="1" bandRow="1">
                <a:tableStyleId>{85BE263C-DBD7-4A20-BB59-AAB30ACAA65A}</a:tableStyleId>
              </a:tblPr>
              <a:tblGrid>
                <a:gridCol w="370650"/>
                <a:gridCol w="1011877"/>
                <a:gridCol w="991725"/>
                <a:gridCol w="1110733"/>
              </a:tblGrid>
              <a:tr h="596503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NO</a:t>
                      </a:r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91438" marR="91438" marT="45728" marB="4572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LO</a:t>
                      </a:r>
                      <a:r>
                        <a:rPr lang="id-ID" sz="1000" dirty="0" smtClean="0"/>
                        <a:t>K</a:t>
                      </a:r>
                      <a:r>
                        <a:rPr lang="en-US" sz="1000" dirty="0" smtClean="0"/>
                        <a:t>ASI</a:t>
                      </a:r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91438" marR="91438" marT="45728" marB="4572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000" dirty="0" smtClean="0"/>
                        <a:t>Kebutuhan Satu Bulan</a:t>
                      </a:r>
                      <a:r>
                        <a:rPr lang="id-ID" sz="1000" baseline="0" dirty="0" smtClean="0"/>
                        <a:t> (Ton)</a:t>
                      </a:r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91438" marR="91438" marT="45728" marB="4572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000" dirty="0" smtClean="0"/>
                        <a:t>Kebutuhan Satu Tahun</a:t>
                      </a:r>
                      <a:r>
                        <a:rPr lang="en-US" sz="1000" dirty="0" smtClean="0"/>
                        <a:t> (ton)</a:t>
                      </a:r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91438" marR="91438" marT="45728" marB="45728" anchor="ctr"/>
                </a:tc>
              </a:tr>
              <a:tr h="300924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1.</a:t>
                      </a:r>
                      <a:endParaRPr lang="en-US" sz="1100" dirty="0"/>
                    </a:p>
                  </a:txBody>
                  <a:tcPr marL="91438" marR="91438" marT="45728" marB="45728"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DKI Jakarta</a:t>
                      </a:r>
                      <a:endParaRPr lang="en-US" sz="1100" dirty="0"/>
                    </a:p>
                  </a:txBody>
                  <a:tcPr marL="91438" marR="91438" marT="45728" marB="45728"/>
                </a:tc>
                <a:tc>
                  <a:txBody>
                    <a:bodyPr/>
                    <a:lstStyle/>
                    <a:p>
                      <a:pPr algn="r"/>
                      <a:r>
                        <a:rPr lang="id-ID" sz="1100" dirty="0" smtClean="0"/>
                        <a:t>1.424</a:t>
                      </a:r>
                      <a:endParaRPr lang="en-US" sz="1100" dirty="0"/>
                    </a:p>
                  </a:txBody>
                  <a:tcPr marL="91438" marR="91438" marT="45728" marB="45728"/>
                </a:tc>
                <a:tc>
                  <a:txBody>
                    <a:bodyPr/>
                    <a:lstStyle/>
                    <a:p>
                      <a:pPr algn="r"/>
                      <a:r>
                        <a:rPr lang="id-ID" sz="1100" dirty="0" smtClean="0"/>
                        <a:t>17.098</a:t>
                      </a:r>
                      <a:endParaRPr lang="en-US" sz="1100" dirty="0"/>
                    </a:p>
                  </a:txBody>
                  <a:tcPr marL="91438" marR="91438" marT="45728" marB="45728"/>
                </a:tc>
              </a:tr>
              <a:tr h="300924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2.</a:t>
                      </a:r>
                      <a:endParaRPr lang="en-US" sz="1100" dirty="0"/>
                    </a:p>
                  </a:txBody>
                  <a:tcPr marL="91438" marR="91438" marT="45728" marB="45728"/>
                </a:tc>
                <a:tc>
                  <a:txBody>
                    <a:bodyPr/>
                    <a:lstStyle/>
                    <a:p>
                      <a:r>
                        <a:rPr lang="en-US" sz="1100" dirty="0" err="1" smtClean="0"/>
                        <a:t>Bodetabek</a:t>
                      </a:r>
                      <a:endParaRPr lang="en-US" sz="1100" dirty="0"/>
                    </a:p>
                  </a:txBody>
                  <a:tcPr marL="91438" marR="91438" marT="45728" marB="45728"/>
                </a:tc>
                <a:tc>
                  <a:txBody>
                    <a:bodyPr/>
                    <a:lstStyle/>
                    <a:p>
                      <a:pPr algn="r"/>
                      <a:r>
                        <a:rPr lang="id-ID" sz="1100" dirty="0" smtClean="0"/>
                        <a:t>3.923</a:t>
                      </a:r>
                      <a:endParaRPr lang="en-US" sz="1100" dirty="0"/>
                    </a:p>
                  </a:txBody>
                  <a:tcPr marL="91438" marR="91438" marT="45728" marB="45728"/>
                </a:tc>
                <a:tc>
                  <a:txBody>
                    <a:bodyPr/>
                    <a:lstStyle/>
                    <a:p>
                      <a:pPr algn="r"/>
                      <a:r>
                        <a:rPr lang="id-ID" sz="1100" dirty="0" smtClean="0"/>
                        <a:t>47.081</a:t>
                      </a:r>
                      <a:endParaRPr lang="en-US" sz="1100" dirty="0"/>
                    </a:p>
                  </a:txBody>
                  <a:tcPr marL="91438" marR="91438" marT="45728" marB="45728"/>
                </a:tc>
              </a:tr>
              <a:tr h="300924">
                <a:tc>
                  <a:txBody>
                    <a:bodyPr/>
                    <a:lstStyle/>
                    <a:p>
                      <a:pPr algn="ctr"/>
                      <a:endParaRPr lang="en-US" sz="1100" b="1" dirty="0"/>
                    </a:p>
                  </a:txBody>
                  <a:tcPr marL="91438" marR="91438" marT="45728" marB="45728"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TOTAL</a:t>
                      </a:r>
                      <a:endParaRPr lang="en-US" sz="1100" b="1" dirty="0"/>
                    </a:p>
                  </a:txBody>
                  <a:tcPr marL="91438" marR="91438" marT="45728" marB="45728"/>
                </a:tc>
                <a:tc>
                  <a:txBody>
                    <a:bodyPr/>
                    <a:lstStyle/>
                    <a:p>
                      <a:pPr algn="r"/>
                      <a:r>
                        <a:rPr lang="id-ID" sz="1100" dirty="0" smtClean="0"/>
                        <a:t>5.347</a:t>
                      </a:r>
                      <a:endParaRPr lang="en-US" sz="1100" b="1" dirty="0"/>
                    </a:p>
                  </a:txBody>
                  <a:tcPr marL="91438" marR="91438" marT="45728" marB="45728"/>
                </a:tc>
                <a:tc>
                  <a:txBody>
                    <a:bodyPr/>
                    <a:lstStyle/>
                    <a:p>
                      <a:pPr algn="r"/>
                      <a:r>
                        <a:rPr lang="id-ID" sz="1100" dirty="0" smtClean="0"/>
                        <a:t>64.179</a:t>
                      </a:r>
                      <a:endParaRPr lang="en-US" sz="1100" b="1" dirty="0"/>
                    </a:p>
                  </a:txBody>
                  <a:tcPr marL="91438" marR="91438" marT="45728" marB="45728"/>
                </a:tc>
              </a:tr>
              <a:tr h="300924">
                <a:tc gridSpan="4">
                  <a:txBody>
                    <a:bodyPr/>
                    <a:lstStyle/>
                    <a:p>
                      <a:pPr algn="l"/>
                      <a:r>
                        <a:rPr lang="id-ID" sz="1100" b="1" dirty="0" smtClean="0"/>
                        <a:t>Nilai Konsumsi</a:t>
                      </a:r>
                      <a:r>
                        <a:rPr lang="id-ID" sz="1100" b="1" baseline="0" dirty="0" smtClean="0"/>
                        <a:t> = 1,26 (Kg/Kapita/Tahun)</a:t>
                      </a:r>
                      <a:endParaRPr lang="en-US" sz="1100" b="1" dirty="0"/>
                    </a:p>
                  </a:txBody>
                  <a:tcPr marL="91438" marR="91438" marT="45728" marB="45728"/>
                </a:tc>
                <a:tc h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L="91438" marR="91438" marT="45728" marB="45728"/>
                </a:tc>
                <a:tc hMerge="1">
                  <a:txBody>
                    <a:bodyPr/>
                    <a:lstStyle/>
                    <a:p>
                      <a:pPr algn="r"/>
                      <a:endParaRPr lang="en-US" sz="1600" dirty="0"/>
                    </a:p>
                  </a:txBody>
                  <a:tcPr marL="91438" marR="91438" marT="45728" marB="45728"/>
                </a:tc>
                <a:tc hMerge="1">
                  <a:txBody>
                    <a:bodyPr/>
                    <a:lstStyle/>
                    <a:p>
                      <a:pPr algn="r"/>
                      <a:endParaRPr lang="en-US" sz="1600" dirty="0"/>
                    </a:p>
                  </a:txBody>
                  <a:tcPr marL="91438" marR="91438" marT="45728" marB="45728"/>
                </a:tc>
              </a:tr>
            </a:tbl>
          </a:graphicData>
        </a:graphic>
      </p:graphicFrame>
      <p:sp>
        <p:nvSpPr>
          <p:cNvPr id="75" name="TextBox 74"/>
          <p:cNvSpPr txBox="1"/>
          <p:nvPr/>
        </p:nvSpPr>
        <p:spPr>
          <a:xfrm>
            <a:off x="971601" y="2257127"/>
            <a:ext cx="1944216" cy="30777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 eaLnBrk="1" hangingPunct="1"/>
            <a:r>
              <a:rPr lang="id-ID" sz="1400" dirty="0" smtClean="0">
                <a:solidFill>
                  <a:srgbClr val="000000"/>
                </a:solidFill>
              </a:rPr>
              <a:t>Cabai Rawit Merah</a:t>
            </a:r>
            <a:endParaRPr lang="id-ID" sz="1400" dirty="0">
              <a:solidFill>
                <a:srgbClr val="000000"/>
              </a:solidFill>
            </a:endParaRPr>
          </a:p>
        </p:txBody>
      </p:sp>
      <p:pic>
        <p:nvPicPr>
          <p:cNvPr id="24580" name="Picture 4" descr="http://s.kaskus.id/images/2013/09/25/4947576_2013092505372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7906" y="1108246"/>
            <a:ext cx="4542262" cy="466265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8" name="TextBox 77"/>
          <p:cNvSpPr txBox="1"/>
          <p:nvPr/>
        </p:nvSpPr>
        <p:spPr>
          <a:xfrm>
            <a:off x="5840471" y="839126"/>
            <a:ext cx="1897132" cy="76944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 eaLnBrk="1" hangingPunct="1"/>
            <a:r>
              <a:rPr lang="id-ID" sz="1100" b="1" dirty="0" smtClean="0">
                <a:solidFill>
                  <a:srgbClr val="000000"/>
                </a:solidFill>
              </a:rPr>
              <a:t>Badan SDM Pertanian</a:t>
            </a:r>
          </a:p>
          <a:p>
            <a:pPr marL="285750" indent="-285750" eaLnBrk="1" hangingPunct="1">
              <a:buFontTx/>
              <a:buChar char="-"/>
            </a:pPr>
            <a:r>
              <a:rPr lang="id-ID" sz="1100" dirty="0" smtClean="0">
                <a:solidFill>
                  <a:srgbClr val="000000"/>
                </a:solidFill>
              </a:rPr>
              <a:t>Bawang Merah : 10 Ton</a:t>
            </a:r>
          </a:p>
          <a:p>
            <a:pPr marL="285750" indent="-285750" eaLnBrk="1" hangingPunct="1">
              <a:buFontTx/>
              <a:buChar char="-"/>
            </a:pPr>
            <a:r>
              <a:rPr lang="id-ID" sz="1100" dirty="0" smtClean="0">
                <a:solidFill>
                  <a:srgbClr val="000000"/>
                </a:solidFill>
              </a:rPr>
              <a:t>Cabai Keriting   : 2 Ton</a:t>
            </a:r>
          </a:p>
          <a:p>
            <a:pPr marL="285750" indent="-285750" eaLnBrk="1" hangingPunct="1">
              <a:buFontTx/>
              <a:buChar char="-"/>
            </a:pPr>
            <a:r>
              <a:rPr lang="id-ID" sz="1100" dirty="0" smtClean="0">
                <a:solidFill>
                  <a:srgbClr val="000000"/>
                </a:solidFill>
              </a:rPr>
              <a:t>Cabai Rawit       : 2 ton</a:t>
            </a:r>
            <a:endParaRPr lang="id-ID" sz="1100" dirty="0">
              <a:solidFill>
                <a:srgbClr val="000000"/>
              </a:solidFill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3943339" y="5071169"/>
            <a:ext cx="1897132" cy="769441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 eaLnBrk="1" hangingPunct="1"/>
            <a:r>
              <a:rPr lang="id-ID" sz="1100" b="1" dirty="0" smtClean="0">
                <a:solidFill>
                  <a:srgbClr val="FFFFFF"/>
                </a:solidFill>
              </a:rPr>
              <a:t>Kemen Koperasi dan UKM</a:t>
            </a:r>
          </a:p>
          <a:p>
            <a:pPr marL="285750" indent="-285750" eaLnBrk="1" hangingPunct="1">
              <a:buFontTx/>
              <a:buChar char="-"/>
            </a:pPr>
            <a:r>
              <a:rPr lang="id-ID" sz="1100" dirty="0" smtClean="0">
                <a:solidFill>
                  <a:srgbClr val="FFFFFF"/>
                </a:solidFill>
              </a:rPr>
              <a:t>Bawang Merah : 14 Ton</a:t>
            </a:r>
          </a:p>
          <a:p>
            <a:pPr marL="285750" indent="-285750" eaLnBrk="1" hangingPunct="1">
              <a:buFontTx/>
              <a:buChar char="-"/>
            </a:pPr>
            <a:r>
              <a:rPr lang="id-ID" sz="1100" dirty="0" smtClean="0">
                <a:solidFill>
                  <a:srgbClr val="FFFFFF"/>
                </a:solidFill>
              </a:rPr>
              <a:t>Cabai Keriting   : 4 Ton</a:t>
            </a:r>
          </a:p>
          <a:p>
            <a:pPr marL="285750" indent="-285750" eaLnBrk="1" hangingPunct="1">
              <a:buFontTx/>
              <a:buChar char="-"/>
            </a:pPr>
            <a:r>
              <a:rPr lang="id-ID" sz="1100" dirty="0" smtClean="0">
                <a:solidFill>
                  <a:srgbClr val="FFFFFF"/>
                </a:solidFill>
              </a:rPr>
              <a:t>Cabai Rawit       : 3 ton</a:t>
            </a:r>
            <a:endParaRPr lang="id-ID" sz="1100" dirty="0">
              <a:solidFill>
                <a:srgbClr val="FFFFFF"/>
              </a:solidFill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3943339" y="3652151"/>
            <a:ext cx="1897132" cy="769441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 eaLnBrk="1" hangingPunct="1"/>
            <a:r>
              <a:rPr lang="id-ID" sz="1100" b="1" dirty="0" smtClean="0">
                <a:solidFill>
                  <a:srgbClr val="000000"/>
                </a:solidFill>
              </a:rPr>
              <a:t>Badan Ketahanan Pangan</a:t>
            </a:r>
          </a:p>
          <a:p>
            <a:pPr marL="285750" indent="-285750" eaLnBrk="1" hangingPunct="1">
              <a:buFontTx/>
              <a:buChar char="-"/>
            </a:pPr>
            <a:r>
              <a:rPr lang="id-ID" sz="1100" dirty="0" smtClean="0">
                <a:solidFill>
                  <a:srgbClr val="000000"/>
                </a:solidFill>
              </a:rPr>
              <a:t>Bawang Merah : 6 Ton</a:t>
            </a:r>
          </a:p>
          <a:p>
            <a:pPr marL="285750" indent="-285750" eaLnBrk="1" hangingPunct="1">
              <a:buFontTx/>
              <a:buChar char="-"/>
            </a:pPr>
            <a:r>
              <a:rPr lang="id-ID" sz="1100" dirty="0" smtClean="0">
                <a:solidFill>
                  <a:srgbClr val="000000"/>
                </a:solidFill>
              </a:rPr>
              <a:t>Cabai Keriting   : 2 Ton</a:t>
            </a:r>
          </a:p>
          <a:p>
            <a:pPr marL="285750" indent="-285750" eaLnBrk="1" hangingPunct="1">
              <a:buFontTx/>
              <a:buChar char="-"/>
            </a:pPr>
            <a:r>
              <a:rPr lang="id-ID" sz="1100" dirty="0" smtClean="0">
                <a:solidFill>
                  <a:srgbClr val="000000"/>
                </a:solidFill>
              </a:rPr>
              <a:t>Cabai Rawit       : 1 ton</a:t>
            </a:r>
            <a:endParaRPr lang="id-ID" sz="1100" dirty="0">
              <a:solidFill>
                <a:srgbClr val="000000"/>
              </a:solidFill>
            </a:endParaRPr>
          </a:p>
        </p:txBody>
      </p:sp>
      <p:cxnSp>
        <p:nvCxnSpPr>
          <p:cNvPr id="41" name="Straight Arrow Connector 40"/>
          <p:cNvCxnSpPr/>
          <p:nvPr/>
        </p:nvCxnSpPr>
        <p:spPr>
          <a:xfrm flipV="1">
            <a:off x="4891905" y="2708920"/>
            <a:ext cx="760215" cy="943231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H="1" flipV="1">
            <a:off x="6516216" y="4293096"/>
            <a:ext cx="720080" cy="144015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9" idx="0"/>
          </p:cNvCxnSpPr>
          <p:nvPr/>
        </p:nvCxnSpPr>
        <p:spPr>
          <a:xfrm flipH="1" flipV="1">
            <a:off x="7956377" y="3537011"/>
            <a:ext cx="178645" cy="491908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65" name="Straight Arrow Connector 11264"/>
          <p:cNvCxnSpPr/>
          <p:nvPr/>
        </p:nvCxnSpPr>
        <p:spPr>
          <a:xfrm>
            <a:off x="6804248" y="1608567"/>
            <a:ext cx="0" cy="95633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269" name="Straight Arrow Connector 11268"/>
          <p:cNvCxnSpPr/>
          <p:nvPr/>
        </p:nvCxnSpPr>
        <p:spPr>
          <a:xfrm>
            <a:off x="6804248" y="1608567"/>
            <a:ext cx="1296145" cy="308265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7092280" y="4028919"/>
            <a:ext cx="2085483" cy="76944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 eaLnBrk="1" hangingPunct="1"/>
            <a:r>
              <a:rPr lang="id-ID" sz="1100" b="1" dirty="0" smtClean="0">
                <a:solidFill>
                  <a:srgbClr val="000000"/>
                </a:solidFill>
              </a:rPr>
              <a:t>Ditjen Hortikultura</a:t>
            </a:r>
          </a:p>
          <a:p>
            <a:pPr marL="285750" indent="-285750" eaLnBrk="1" hangingPunct="1">
              <a:buFontTx/>
              <a:buChar char="-"/>
            </a:pPr>
            <a:r>
              <a:rPr lang="id-ID" sz="1100" dirty="0" smtClean="0">
                <a:solidFill>
                  <a:srgbClr val="000000"/>
                </a:solidFill>
              </a:rPr>
              <a:t>Bawang Merah : 10 Ton</a:t>
            </a:r>
          </a:p>
          <a:p>
            <a:pPr marL="285750" indent="-285750" eaLnBrk="1" hangingPunct="1">
              <a:buFontTx/>
              <a:buChar char="-"/>
            </a:pPr>
            <a:r>
              <a:rPr lang="id-ID" sz="1100" dirty="0" smtClean="0">
                <a:solidFill>
                  <a:srgbClr val="000000"/>
                </a:solidFill>
              </a:rPr>
              <a:t>Cabai Keriting   : 2 Ton</a:t>
            </a:r>
          </a:p>
          <a:p>
            <a:pPr marL="285750" indent="-285750" eaLnBrk="1" hangingPunct="1">
              <a:buFontTx/>
              <a:buChar char="-"/>
            </a:pPr>
            <a:r>
              <a:rPr lang="id-ID" sz="1100" dirty="0" smtClean="0">
                <a:solidFill>
                  <a:srgbClr val="000000"/>
                </a:solidFill>
              </a:rPr>
              <a:t>Cabai Rawit       : 2 ton</a:t>
            </a:r>
            <a:endParaRPr lang="id-ID" sz="1100" dirty="0">
              <a:solidFill>
                <a:srgbClr val="000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196510" y="5835261"/>
            <a:ext cx="2863658" cy="769441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pPr eaLnBrk="1" hangingPunct="1"/>
            <a:r>
              <a:rPr lang="id-ID" sz="1100" b="1" dirty="0" smtClean="0">
                <a:solidFill>
                  <a:srgbClr val="FFFFFF"/>
                </a:solidFill>
              </a:rPr>
              <a:t>INTERVENSI PEMERINTAH </a:t>
            </a:r>
          </a:p>
          <a:p>
            <a:pPr marL="228600" indent="-228600" eaLnBrk="1" hangingPunct="1">
              <a:buFontTx/>
              <a:buAutoNum type="arabicPeriod"/>
            </a:pPr>
            <a:r>
              <a:rPr lang="id-ID" sz="1100" b="1" dirty="0" smtClean="0">
                <a:solidFill>
                  <a:srgbClr val="FFFFFF"/>
                </a:solidFill>
              </a:rPr>
              <a:t>BAWANG MERAH 30% = 40 TON/HARI</a:t>
            </a:r>
          </a:p>
          <a:p>
            <a:pPr marL="228600" indent="-228600" eaLnBrk="1" hangingPunct="1">
              <a:buFontTx/>
              <a:buAutoNum type="arabicPeriod"/>
            </a:pPr>
            <a:r>
              <a:rPr lang="id-ID" sz="1100" b="1" dirty="0" smtClean="0">
                <a:solidFill>
                  <a:srgbClr val="FFFFFF"/>
                </a:solidFill>
              </a:rPr>
              <a:t>CABAI KERITING 20% = 10 TON/HARI</a:t>
            </a:r>
          </a:p>
          <a:p>
            <a:pPr marL="228600" indent="-228600" eaLnBrk="1" hangingPunct="1">
              <a:buFontTx/>
              <a:buAutoNum type="arabicPeriod"/>
            </a:pPr>
            <a:r>
              <a:rPr lang="id-ID" sz="1100" b="1" dirty="0" smtClean="0">
                <a:solidFill>
                  <a:srgbClr val="FFFFFF"/>
                </a:solidFill>
              </a:rPr>
              <a:t>CABAI RAWIT 15% = 6 TON/HARI</a:t>
            </a:r>
            <a:endParaRPr lang="id-ID" sz="1100" dirty="0">
              <a:solidFill>
                <a:srgbClr val="FFFFFF"/>
              </a:solidFill>
            </a:endParaRPr>
          </a:p>
        </p:txBody>
      </p:sp>
      <p:sp>
        <p:nvSpPr>
          <p:cNvPr id="20" name="Slide Number Placeholder 4"/>
          <p:cNvSpPr>
            <a:spLocks noGrp="1"/>
          </p:cNvSpPr>
          <p:nvPr>
            <p:ph type="sldNum" sz="quarter" idx="12"/>
          </p:nvPr>
        </p:nvSpPr>
        <p:spPr bwMode="auto">
          <a:xfrm>
            <a:off x="3131840" y="6381328"/>
            <a:ext cx="205740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fld id="{D9E828AD-5531-4B19-883C-ADA171988282}" type="slidenum">
              <a:rPr lang="id-ID" altLang="id-ID" sz="1200" smtClean="0">
                <a:solidFill>
                  <a:schemeClr val="bg1"/>
                </a:solidFill>
              </a:rPr>
              <a:pPr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25</a:t>
            </a:fld>
            <a:endParaRPr lang="id-ID" altLang="id-ID" sz="12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5460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187"/>
          <a:stretch/>
        </p:blipFill>
        <p:spPr>
          <a:xfrm>
            <a:off x="1259632" y="476672"/>
            <a:ext cx="5982454" cy="5609360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2483768" y="3717032"/>
            <a:ext cx="1296144" cy="1512168"/>
            <a:chOff x="2483768" y="3717032"/>
            <a:chExt cx="1296144" cy="1512168"/>
          </a:xfrm>
        </p:grpSpPr>
        <p:sp>
          <p:nvSpPr>
            <p:cNvPr id="37" name="Oval 36"/>
            <p:cNvSpPr/>
            <p:nvPr/>
          </p:nvSpPr>
          <p:spPr>
            <a:xfrm>
              <a:off x="2986842" y="3717032"/>
              <a:ext cx="282664" cy="280768"/>
            </a:xfrm>
            <a:prstGeom prst="ellipse">
              <a:avLst/>
            </a:prstGeom>
            <a:solidFill>
              <a:srgbClr val="FF0000"/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eaLnBrk="1" hangingPunct="1"/>
              <a:r>
                <a:rPr lang="id-ID" b="1" dirty="0" smtClean="0">
                  <a:solidFill>
                    <a:srgbClr val="FFFFFF"/>
                  </a:solidFill>
                </a:rPr>
                <a:t>2</a:t>
              </a:r>
              <a:endParaRPr lang="en-US" b="1" dirty="0">
                <a:solidFill>
                  <a:srgbClr val="FFFFFF"/>
                </a:solidFill>
              </a:endParaRPr>
            </a:p>
          </p:txBody>
        </p:sp>
        <p:sp>
          <p:nvSpPr>
            <p:cNvPr id="38" name="Oval 37"/>
            <p:cNvSpPr/>
            <p:nvPr/>
          </p:nvSpPr>
          <p:spPr>
            <a:xfrm>
              <a:off x="3419872" y="4266905"/>
              <a:ext cx="279648" cy="260032"/>
            </a:xfrm>
            <a:prstGeom prst="ellipse">
              <a:avLst/>
            </a:prstGeom>
            <a:solidFill>
              <a:srgbClr val="FF0000"/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eaLnBrk="1" hangingPunct="1"/>
              <a:r>
                <a:rPr lang="id-ID" b="1" dirty="0" smtClean="0">
                  <a:solidFill>
                    <a:srgbClr val="FFFFFF"/>
                  </a:solidFill>
                </a:rPr>
                <a:t>1</a:t>
              </a:r>
              <a:endParaRPr lang="en-US" b="1" dirty="0">
                <a:solidFill>
                  <a:srgbClr val="FFFFFF"/>
                </a:solidFill>
              </a:endParaRPr>
            </a:p>
          </p:txBody>
        </p:sp>
        <p:sp>
          <p:nvSpPr>
            <p:cNvPr id="39" name="Oval 38"/>
            <p:cNvSpPr/>
            <p:nvPr/>
          </p:nvSpPr>
          <p:spPr>
            <a:xfrm>
              <a:off x="3497248" y="3990103"/>
              <a:ext cx="282664" cy="280768"/>
            </a:xfrm>
            <a:prstGeom prst="ellipse">
              <a:avLst/>
            </a:prstGeom>
            <a:solidFill>
              <a:srgbClr val="FF0000"/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eaLnBrk="1" hangingPunct="1"/>
              <a:r>
                <a:rPr lang="id-ID" b="1" dirty="0" smtClean="0">
                  <a:solidFill>
                    <a:srgbClr val="FFFFFF"/>
                  </a:solidFill>
                </a:rPr>
                <a:t>3</a:t>
              </a:r>
              <a:endParaRPr lang="en-US" b="1" dirty="0">
                <a:solidFill>
                  <a:srgbClr val="FFFFFF"/>
                </a:solidFill>
              </a:endParaRPr>
            </a:p>
          </p:txBody>
        </p:sp>
        <p:sp>
          <p:nvSpPr>
            <p:cNvPr id="40" name="Oval 39"/>
            <p:cNvSpPr/>
            <p:nvPr/>
          </p:nvSpPr>
          <p:spPr>
            <a:xfrm>
              <a:off x="3202598" y="3900062"/>
              <a:ext cx="282664" cy="280768"/>
            </a:xfrm>
            <a:prstGeom prst="ellipse">
              <a:avLst/>
            </a:prstGeom>
            <a:solidFill>
              <a:srgbClr val="FF0000"/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eaLnBrk="1" hangingPunct="1"/>
              <a:r>
                <a:rPr lang="id-ID" b="1" dirty="0" smtClean="0">
                  <a:solidFill>
                    <a:srgbClr val="FFFFFF"/>
                  </a:solidFill>
                </a:rPr>
                <a:t>4</a:t>
              </a:r>
              <a:endParaRPr lang="en-US" b="1" dirty="0">
                <a:solidFill>
                  <a:srgbClr val="FFFFFF"/>
                </a:solidFill>
              </a:endParaRPr>
            </a:p>
          </p:txBody>
        </p:sp>
        <p:sp>
          <p:nvSpPr>
            <p:cNvPr id="41" name="Oval 40"/>
            <p:cNvSpPr/>
            <p:nvPr/>
          </p:nvSpPr>
          <p:spPr>
            <a:xfrm>
              <a:off x="3365773" y="4819377"/>
              <a:ext cx="279648" cy="260032"/>
            </a:xfrm>
            <a:prstGeom prst="ellipse">
              <a:avLst/>
            </a:prstGeom>
            <a:solidFill>
              <a:srgbClr val="FF0000"/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eaLnBrk="1" hangingPunct="1"/>
              <a:r>
                <a:rPr lang="id-ID" b="1" dirty="0" smtClean="0">
                  <a:solidFill>
                    <a:srgbClr val="FFFFFF"/>
                  </a:solidFill>
                </a:rPr>
                <a:t>5</a:t>
              </a:r>
              <a:endParaRPr lang="en-US" b="1" dirty="0">
                <a:solidFill>
                  <a:srgbClr val="FFFFFF"/>
                </a:solidFill>
              </a:endParaRPr>
            </a:p>
          </p:txBody>
        </p:sp>
        <p:sp>
          <p:nvSpPr>
            <p:cNvPr id="42" name="Oval 41"/>
            <p:cNvSpPr/>
            <p:nvPr/>
          </p:nvSpPr>
          <p:spPr>
            <a:xfrm>
              <a:off x="3451622" y="4555728"/>
              <a:ext cx="279648" cy="260032"/>
            </a:xfrm>
            <a:prstGeom prst="ellipse">
              <a:avLst/>
            </a:prstGeom>
            <a:solidFill>
              <a:srgbClr val="FF0000"/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eaLnBrk="1" hangingPunct="1"/>
              <a:r>
                <a:rPr lang="id-ID" b="1" dirty="0" smtClean="0">
                  <a:solidFill>
                    <a:srgbClr val="FFFFFF"/>
                  </a:solidFill>
                </a:rPr>
                <a:t>6</a:t>
              </a:r>
              <a:endParaRPr lang="en-US" b="1" dirty="0">
                <a:solidFill>
                  <a:srgbClr val="FFFFFF"/>
                </a:solidFill>
              </a:endParaRPr>
            </a:p>
          </p:txBody>
        </p:sp>
        <p:sp>
          <p:nvSpPr>
            <p:cNvPr id="43" name="Oval 42"/>
            <p:cNvSpPr/>
            <p:nvPr/>
          </p:nvSpPr>
          <p:spPr>
            <a:xfrm>
              <a:off x="2483768" y="4221088"/>
              <a:ext cx="279648" cy="260032"/>
            </a:xfrm>
            <a:prstGeom prst="ellipse">
              <a:avLst/>
            </a:prstGeom>
            <a:solidFill>
              <a:srgbClr val="FF0000"/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eaLnBrk="1" hangingPunct="1"/>
              <a:r>
                <a:rPr lang="id-ID" b="1" dirty="0" smtClean="0">
                  <a:solidFill>
                    <a:srgbClr val="FFFFFF"/>
                  </a:solidFill>
                </a:rPr>
                <a:t>8</a:t>
              </a:r>
              <a:endParaRPr lang="en-US" b="1" dirty="0">
                <a:solidFill>
                  <a:srgbClr val="FFFFFF"/>
                </a:solidFill>
              </a:endParaRPr>
            </a:p>
          </p:txBody>
        </p:sp>
        <p:sp>
          <p:nvSpPr>
            <p:cNvPr id="44" name="Oval 43"/>
            <p:cNvSpPr/>
            <p:nvPr/>
          </p:nvSpPr>
          <p:spPr>
            <a:xfrm>
              <a:off x="2984649" y="4602778"/>
              <a:ext cx="279648" cy="260032"/>
            </a:xfrm>
            <a:prstGeom prst="ellipse">
              <a:avLst/>
            </a:prstGeom>
            <a:solidFill>
              <a:srgbClr val="FF0000"/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eaLnBrk="1" hangingPunct="1"/>
              <a:r>
                <a:rPr lang="id-ID" b="1" dirty="0" smtClean="0">
                  <a:solidFill>
                    <a:srgbClr val="FFFFFF"/>
                  </a:solidFill>
                </a:rPr>
                <a:t>9</a:t>
              </a:r>
              <a:endParaRPr lang="en-US" b="1" dirty="0">
                <a:solidFill>
                  <a:srgbClr val="FFFFFF"/>
                </a:solidFill>
              </a:endParaRPr>
            </a:p>
          </p:txBody>
        </p:sp>
        <p:sp>
          <p:nvSpPr>
            <p:cNvPr id="45" name="Oval 44"/>
            <p:cNvSpPr/>
            <p:nvPr/>
          </p:nvSpPr>
          <p:spPr>
            <a:xfrm>
              <a:off x="3203848" y="4437112"/>
              <a:ext cx="279648" cy="260032"/>
            </a:xfrm>
            <a:prstGeom prst="ellipse">
              <a:avLst/>
            </a:prstGeom>
            <a:solidFill>
              <a:srgbClr val="FF0000"/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eaLnBrk="1" hangingPunct="1"/>
              <a:r>
                <a:rPr lang="id-ID" sz="1400" b="1" dirty="0" smtClean="0">
                  <a:solidFill>
                    <a:srgbClr val="FFFFFF"/>
                  </a:solidFill>
                </a:rPr>
                <a:t>10</a:t>
              </a:r>
              <a:endParaRPr lang="en-US" sz="1400" b="1" dirty="0">
                <a:solidFill>
                  <a:srgbClr val="FFFFFF"/>
                </a:solidFill>
              </a:endParaRPr>
            </a:p>
          </p:txBody>
        </p:sp>
        <p:sp>
          <p:nvSpPr>
            <p:cNvPr id="46" name="Oval 45"/>
            <p:cNvSpPr/>
            <p:nvPr/>
          </p:nvSpPr>
          <p:spPr>
            <a:xfrm>
              <a:off x="3127648" y="4969168"/>
              <a:ext cx="279648" cy="260032"/>
            </a:xfrm>
            <a:prstGeom prst="ellipse">
              <a:avLst/>
            </a:prstGeom>
            <a:solidFill>
              <a:srgbClr val="FF0000"/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eaLnBrk="1" hangingPunct="1"/>
              <a:r>
                <a:rPr lang="id-ID" b="1" dirty="0" smtClean="0">
                  <a:solidFill>
                    <a:srgbClr val="FFFFFF"/>
                  </a:solidFill>
                </a:rPr>
                <a:t>7</a:t>
              </a:r>
              <a:endParaRPr lang="en-US" b="1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3359988" y="3239264"/>
            <a:ext cx="1599793" cy="2846768"/>
            <a:chOff x="3359988" y="3239264"/>
            <a:chExt cx="1599793" cy="2846768"/>
          </a:xfrm>
        </p:grpSpPr>
        <p:sp>
          <p:nvSpPr>
            <p:cNvPr id="47" name="Oval 46"/>
            <p:cNvSpPr/>
            <p:nvPr/>
          </p:nvSpPr>
          <p:spPr>
            <a:xfrm>
              <a:off x="4266476" y="3239264"/>
              <a:ext cx="282664" cy="280768"/>
            </a:xfrm>
            <a:prstGeom prst="ellipse">
              <a:avLst/>
            </a:prstGeom>
            <a:solidFill>
              <a:srgbClr val="002060"/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eaLnBrk="1" hangingPunct="1"/>
              <a:r>
                <a:rPr lang="id-ID" sz="1400" b="1" dirty="0" smtClean="0">
                  <a:solidFill>
                    <a:srgbClr val="FFFF00"/>
                  </a:solidFill>
                </a:rPr>
                <a:t>10</a:t>
              </a:r>
              <a:endParaRPr lang="en-US" sz="1400" b="1" dirty="0">
                <a:solidFill>
                  <a:srgbClr val="FFFF00"/>
                </a:solidFill>
              </a:endParaRPr>
            </a:p>
          </p:txBody>
        </p:sp>
        <p:sp>
          <p:nvSpPr>
            <p:cNvPr id="48" name="Oval 47"/>
            <p:cNvSpPr/>
            <p:nvPr/>
          </p:nvSpPr>
          <p:spPr>
            <a:xfrm>
              <a:off x="4409316" y="3462552"/>
              <a:ext cx="282664" cy="280768"/>
            </a:xfrm>
            <a:prstGeom prst="ellipse">
              <a:avLst/>
            </a:prstGeom>
            <a:solidFill>
              <a:srgbClr val="002060"/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eaLnBrk="1" hangingPunct="1"/>
              <a:r>
                <a:rPr lang="id-ID" b="1" dirty="0" smtClean="0">
                  <a:solidFill>
                    <a:srgbClr val="FFFF00"/>
                  </a:solidFill>
                </a:rPr>
                <a:t>7</a:t>
              </a:r>
              <a:endParaRPr lang="en-US" b="1" dirty="0">
                <a:solidFill>
                  <a:srgbClr val="FFFF00"/>
                </a:solidFill>
              </a:endParaRPr>
            </a:p>
          </p:txBody>
        </p:sp>
        <p:sp>
          <p:nvSpPr>
            <p:cNvPr id="49" name="Oval 48"/>
            <p:cNvSpPr/>
            <p:nvPr/>
          </p:nvSpPr>
          <p:spPr>
            <a:xfrm>
              <a:off x="4394453" y="3717032"/>
              <a:ext cx="282664" cy="280768"/>
            </a:xfrm>
            <a:prstGeom prst="ellipse">
              <a:avLst/>
            </a:prstGeom>
            <a:solidFill>
              <a:srgbClr val="002060"/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eaLnBrk="1" hangingPunct="1"/>
              <a:r>
                <a:rPr lang="id-ID" b="1" dirty="0" smtClean="0">
                  <a:solidFill>
                    <a:srgbClr val="FFFF00"/>
                  </a:solidFill>
                </a:rPr>
                <a:t>8</a:t>
              </a:r>
              <a:endParaRPr lang="en-US" b="1" dirty="0">
                <a:solidFill>
                  <a:srgbClr val="FFFF00"/>
                </a:solidFill>
              </a:endParaRPr>
            </a:p>
          </p:txBody>
        </p:sp>
        <p:sp>
          <p:nvSpPr>
            <p:cNvPr id="50" name="Oval 49"/>
            <p:cNvSpPr/>
            <p:nvPr/>
          </p:nvSpPr>
          <p:spPr>
            <a:xfrm>
              <a:off x="4644381" y="3643478"/>
              <a:ext cx="282664" cy="280768"/>
            </a:xfrm>
            <a:prstGeom prst="ellipse">
              <a:avLst/>
            </a:prstGeom>
            <a:solidFill>
              <a:srgbClr val="002060"/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eaLnBrk="1" hangingPunct="1"/>
              <a:r>
                <a:rPr lang="id-ID" b="1" dirty="0" smtClean="0">
                  <a:solidFill>
                    <a:srgbClr val="FFFF00"/>
                  </a:solidFill>
                </a:rPr>
                <a:t>1</a:t>
              </a:r>
              <a:endParaRPr lang="en-US" b="1" dirty="0">
                <a:solidFill>
                  <a:srgbClr val="FFFF00"/>
                </a:solidFill>
              </a:endParaRPr>
            </a:p>
          </p:txBody>
        </p:sp>
        <p:sp>
          <p:nvSpPr>
            <p:cNvPr id="51" name="Oval 50"/>
            <p:cNvSpPr/>
            <p:nvPr/>
          </p:nvSpPr>
          <p:spPr>
            <a:xfrm>
              <a:off x="4677117" y="3933056"/>
              <a:ext cx="282664" cy="280768"/>
            </a:xfrm>
            <a:prstGeom prst="ellipse">
              <a:avLst/>
            </a:prstGeom>
            <a:solidFill>
              <a:srgbClr val="002060"/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eaLnBrk="1" hangingPunct="1"/>
              <a:r>
                <a:rPr lang="id-ID" sz="1400" b="1" dirty="0" smtClean="0">
                  <a:solidFill>
                    <a:srgbClr val="FFFF00"/>
                  </a:solidFill>
                </a:rPr>
                <a:t>12</a:t>
              </a:r>
              <a:endParaRPr lang="en-US" sz="1400" b="1" dirty="0">
                <a:solidFill>
                  <a:srgbClr val="FFFF00"/>
                </a:solidFill>
              </a:endParaRPr>
            </a:p>
          </p:txBody>
        </p:sp>
        <p:sp>
          <p:nvSpPr>
            <p:cNvPr id="52" name="Oval 51"/>
            <p:cNvSpPr/>
            <p:nvPr/>
          </p:nvSpPr>
          <p:spPr>
            <a:xfrm>
              <a:off x="4383028" y="3956272"/>
              <a:ext cx="282664" cy="280768"/>
            </a:xfrm>
            <a:prstGeom prst="ellipse">
              <a:avLst/>
            </a:prstGeom>
            <a:solidFill>
              <a:srgbClr val="002060"/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eaLnBrk="1" hangingPunct="1"/>
              <a:r>
                <a:rPr lang="id-ID" sz="1400" b="1" dirty="0" smtClean="0">
                  <a:solidFill>
                    <a:srgbClr val="FFFF00"/>
                  </a:solidFill>
                </a:rPr>
                <a:t>11</a:t>
              </a:r>
              <a:endParaRPr lang="en-US" sz="1400" b="1" dirty="0">
                <a:solidFill>
                  <a:srgbClr val="FFFF00"/>
                </a:solidFill>
              </a:endParaRPr>
            </a:p>
          </p:txBody>
        </p:sp>
        <p:sp>
          <p:nvSpPr>
            <p:cNvPr id="53" name="Oval 52"/>
            <p:cNvSpPr/>
            <p:nvPr/>
          </p:nvSpPr>
          <p:spPr>
            <a:xfrm>
              <a:off x="4001304" y="3364256"/>
              <a:ext cx="282664" cy="280768"/>
            </a:xfrm>
            <a:prstGeom prst="ellipse">
              <a:avLst/>
            </a:prstGeom>
            <a:solidFill>
              <a:srgbClr val="002060"/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eaLnBrk="1" hangingPunct="1"/>
              <a:r>
                <a:rPr lang="id-ID" sz="1400" b="1" dirty="0" smtClean="0">
                  <a:solidFill>
                    <a:srgbClr val="FFFF00"/>
                  </a:solidFill>
                </a:rPr>
                <a:t>3</a:t>
              </a:r>
              <a:endParaRPr lang="en-US" sz="1400" b="1" dirty="0">
                <a:solidFill>
                  <a:srgbClr val="FFFF00"/>
                </a:solidFill>
              </a:endParaRPr>
            </a:p>
          </p:txBody>
        </p:sp>
        <p:sp>
          <p:nvSpPr>
            <p:cNvPr id="54" name="Oval 53"/>
            <p:cNvSpPr/>
            <p:nvPr/>
          </p:nvSpPr>
          <p:spPr>
            <a:xfrm>
              <a:off x="4042832" y="3618380"/>
              <a:ext cx="282664" cy="280768"/>
            </a:xfrm>
            <a:prstGeom prst="ellipse">
              <a:avLst/>
            </a:prstGeom>
            <a:solidFill>
              <a:srgbClr val="002060"/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eaLnBrk="1" hangingPunct="1"/>
              <a:r>
                <a:rPr lang="id-ID" sz="1400" b="1" dirty="0" smtClean="0">
                  <a:solidFill>
                    <a:srgbClr val="FFFF00"/>
                  </a:solidFill>
                </a:rPr>
                <a:t>4</a:t>
              </a:r>
              <a:endParaRPr lang="en-US" sz="1400" b="1" dirty="0">
                <a:solidFill>
                  <a:srgbClr val="FFFF00"/>
                </a:solidFill>
              </a:endParaRPr>
            </a:p>
          </p:txBody>
        </p:sp>
        <p:sp>
          <p:nvSpPr>
            <p:cNvPr id="55" name="Oval 54"/>
            <p:cNvSpPr/>
            <p:nvPr/>
          </p:nvSpPr>
          <p:spPr>
            <a:xfrm>
              <a:off x="3923928" y="4012328"/>
              <a:ext cx="282664" cy="280768"/>
            </a:xfrm>
            <a:prstGeom prst="ellipse">
              <a:avLst/>
            </a:prstGeom>
            <a:solidFill>
              <a:srgbClr val="002060"/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eaLnBrk="1" hangingPunct="1"/>
              <a:r>
                <a:rPr lang="id-ID" sz="1400" b="1" dirty="0" smtClean="0">
                  <a:solidFill>
                    <a:srgbClr val="FFFF00"/>
                  </a:solidFill>
                </a:rPr>
                <a:t>6</a:t>
              </a:r>
              <a:endParaRPr lang="en-US" sz="1400" b="1" dirty="0">
                <a:solidFill>
                  <a:srgbClr val="FFFF00"/>
                </a:solidFill>
              </a:endParaRPr>
            </a:p>
          </p:txBody>
        </p:sp>
        <p:sp>
          <p:nvSpPr>
            <p:cNvPr id="56" name="Oval 55"/>
            <p:cNvSpPr/>
            <p:nvPr/>
          </p:nvSpPr>
          <p:spPr>
            <a:xfrm>
              <a:off x="3929296" y="5805264"/>
              <a:ext cx="282664" cy="280768"/>
            </a:xfrm>
            <a:prstGeom prst="ellipse">
              <a:avLst/>
            </a:prstGeom>
            <a:solidFill>
              <a:srgbClr val="002060"/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eaLnBrk="1" hangingPunct="1"/>
              <a:r>
                <a:rPr lang="id-ID" sz="1400" b="1" dirty="0" smtClean="0">
                  <a:solidFill>
                    <a:srgbClr val="FFFF00"/>
                  </a:solidFill>
                </a:rPr>
                <a:t>5</a:t>
              </a:r>
              <a:endParaRPr lang="en-US" sz="1400" b="1" dirty="0">
                <a:solidFill>
                  <a:srgbClr val="FFFF00"/>
                </a:solidFill>
              </a:endParaRPr>
            </a:p>
          </p:txBody>
        </p:sp>
        <p:sp>
          <p:nvSpPr>
            <p:cNvPr id="57" name="Oval 56"/>
            <p:cNvSpPr/>
            <p:nvPr/>
          </p:nvSpPr>
          <p:spPr>
            <a:xfrm>
              <a:off x="3934664" y="4437112"/>
              <a:ext cx="282664" cy="280768"/>
            </a:xfrm>
            <a:prstGeom prst="ellipse">
              <a:avLst/>
            </a:prstGeom>
            <a:solidFill>
              <a:srgbClr val="002060"/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eaLnBrk="1" hangingPunct="1"/>
              <a:r>
                <a:rPr lang="id-ID" sz="1400" b="1" dirty="0" smtClean="0">
                  <a:solidFill>
                    <a:srgbClr val="FFFF00"/>
                  </a:solidFill>
                </a:rPr>
                <a:t>13</a:t>
              </a:r>
              <a:endParaRPr lang="en-US" sz="1400" b="1" dirty="0">
                <a:solidFill>
                  <a:srgbClr val="FFFF00"/>
                </a:solidFill>
              </a:endParaRPr>
            </a:p>
          </p:txBody>
        </p:sp>
        <p:sp>
          <p:nvSpPr>
            <p:cNvPr id="58" name="Oval 57"/>
            <p:cNvSpPr/>
            <p:nvPr/>
          </p:nvSpPr>
          <p:spPr>
            <a:xfrm>
              <a:off x="3635896" y="4876424"/>
              <a:ext cx="282664" cy="280768"/>
            </a:xfrm>
            <a:prstGeom prst="ellipse">
              <a:avLst/>
            </a:prstGeom>
            <a:solidFill>
              <a:srgbClr val="002060"/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eaLnBrk="1" hangingPunct="1"/>
              <a:r>
                <a:rPr lang="id-ID" sz="1400" b="1" dirty="0" smtClean="0">
                  <a:solidFill>
                    <a:srgbClr val="FFFF00"/>
                  </a:solidFill>
                </a:rPr>
                <a:t>2</a:t>
              </a:r>
              <a:endParaRPr lang="en-US" sz="1400" b="1" dirty="0">
                <a:solidFill>
                  <a:srgbClr val="FFFF00"/>
                </a:solidFill>
              </a:endParaRPr>
            </a:p>
          </p:txBody>
        </p:sp>
        <p:sp>
          <p:nvSpPr>
            <p:cNvPr id="59" name="Oval 58"/>
            <p:cNvSpPr/>
            <p:nvPr/>
          </p:nvSpPr>
          <p:spPr>
            <a:xfrm>
              <a:off x="3359988" y="5164812"/>
              <a:ext cx="282664" cy="280768"/>
            </a:xfrm>
            <a:prstGeom prst="ellipse">
              <a:avLst/>
            </a:prstGeom>
            <a:solidFill>
              <a:srgbClr val="002060"/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eaLnBrk="1" hangingPunct="1"/>
              <a:r>
                <a:rPr lang="id-ID" sz="1400" b="1" dirty="0" smtClean="0">
                  <a:solidFill>
                    <a:srgbClr val="FFFF00"/>
                  </a:solidFill>
                </a:rPr>
                <a:t>9</a:t>
              </a:r>
              <a:endParaRPr lang="en-US" sz="1400" b="1" dirty="0">
                <a:solidFill>
                  <a:srgbClr val="FFFF00"/>
                </a:solidFill>
              </a:endParaRPr>
            </a:p>
          </p:txBody>
        </p:sp>
      </p:grpSp>
      <p:sp>
        <p:nvSpPr>
          <p:cNvPr id="4" name="Text Box 37"/>
          <p:cNvSpPr txBox="1">
            <a:spLocks noChangeArrowheads="1"/>
          </p:cNvSpPr>
          <p:nvPr/>
        </p:nvSpPr>
        <p:spPr bwMode="auto">
          <a:xfrm>
            <a:off x="7037644" y="403832"/>
            <a:ext cx="2010432" cy="396000"/>
          </a:xfrm>
          <a:prstGeom prst="rect">
            <a:avLst/>
          </a:prstGeom>
          <a:solidFill>
            <a:srgbClr val="002060"/>
          </a:solidFill>
          <a:ln w="6350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Aft>
                <a:spcPts val="1000"/>
              </a:spcAft>
              <a:tabLst>
                <a:tab pos="261938" algn="l"/>
              </a:tabLst>
            </a:pPr>
            <a:r>
              <a:rPr lang="id-ID" sz="1200" b="1" dirty="0" smtClean="0">
                <a:solidFill>
                  <a:srgbClr val="FFFF00"/>
                </a:solidFill>
                <a:cs typeface="Arial" pitchFamily="34" charset="0"/>
              </a:rPr>
              <a:t>1.	Pasar Bukit Duri Puteran</a:t>
            </a:r>
            <a:br>
              <a:rPr lang="id-ID" sz="1200" b="1" dirty="0" smtClean="0">
                <a:solidFill>
                  <a:srgbClr val="FFFF00"/>
                </a:solidFill>
                <a:cs typeface="Arial" pitchFamily="34" charset="0"/>
              </a:rPr>
            </a:br>
            <a:r>
              <a:rPr lang="id-ID" sz="1200" b="1" dirty="0" smtClean="0">
                <a:solidFill>
                  <a:srgbClr val="FFFF00"/>
                </a:solidFill>
                <a:cs typeface="Arial" pitchFamily="34" charset="0"/>
              </a:rPr>
              <a:t>	Kec Tebet</a:t>
            </a:r>
          </a:p>
        </p:txBody>
      </p:sp>
      <p:sp>
        <p:nvSpPr>
          <p:cNvPr id="5" name="Text Box 37"/>
          <p:cNvSpPr txBox="1">
            <a:spLocks noChangeArrowheads="1"/>
          </p:cNvSpPr>
          <p:nvPr/>
        </p:nvSpPr>
        <p:spPr bwMode="auto">
          <a:xfrm>
            <a:off x="7037644" y="859883"/>
            <a:ext cx="2010432" cy="396000"/>
          </a:xfrm>
          <a:prstGeom prst="rect">
            <a:avLst/>
          </a:prstGeom>
          <a:solidFill>
            <a:srgbClr val="002060"/>
          </a:solidFill>
          <a:ln w="6350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Aft>
                <a:spcPts val="1000"/>
              </a:spcAft>
              <a:tabLst>
                <a:tab pos="261938" algn="l"/>
              </a:tabLst>
            </a:pPr>
            <a:r>
              <a:rPr lang="id-ID" sz="1200" b="1" dirty="0">
                <a:solidFill>
                  <a:srgbClr val="FFFF00"/>
                </a:solidFill>
                <a:cs typeface="Arial" pitchFamily="34" charset="0"/>
              </a:rPr>
              <a:t>2</a:t>
            </a:r>
            <a:r>
              <a:rPr lang="id-ID" sz="1200" b="1" dirty="0" smtClean="0">
                <a:solidFill>
                  <a:srgbClr val="FFFF00"/>
                </a:solidFill>
                <a:cs typeface="Arial" pitchFamily="34" charset="0"/>
              </a:rPr>
              <a:t>.	Pasar Cipete Selatan</a:t>
            </a:r>
            <a:br>
              <a:rPr lang="id-ID" sz="1200" b="1" dirty="0" smtClean="0">
                <a:solidFill>
                  <a:srgbClr val="FFFF00"/>
                </a:solidFill>
                <a:cs typeface="Arial" pitchFamily="34" charset="0"/>
              </a:rPr>
            </a:br>
            <a:r>
              <a:rPr lang="id-ID" sz="1200" b="1" dirty="0" smtClean="0">
                <a:solidFill>
                  <a:srgbClr val="FFFF00"/>
                </a:solidFill>
                <a:cs typeface="Arial" pitchFamily="34" charset="0"/>
              </a:rPr>
              <a:t>	Kec Cilandak</a:t>
            </a:r>
          </a:p>
        </p:txBody>
      </p:sp>
      <p:sp>
        <p:nvSpPr>
          <p:cNvPr id="6" name="Text Box 37"/>
          <p:cNvSpPr txBox="1">
            <a:spLocks noChangeArrowheads="1"/>
          </p:cNvSpPr>
          <p:nvPr/>
        </p:nvSpPr>
        <p:spPr bwMode="auto">
          <a:xfrm>
            <a:off x="7037644" y="1315934"/>
            <a:ext cx="2010432" cy="396000"/>
          </a:xfrm>
          <a:prstGeom prst="rect">
            <a:avLst/>
          </a:prstGeom>
          <a:solidFill>
            <a:srgbClr val="002060"/>
          </a:solidFill>
          <a:ln w="6350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Aft>
                <a:spcPts val="1000"/>
              </a:spcAft>
              <a:tabLst>
                <a:tab pos="261938" algn="l"/>
              </a:tabLst>
            </a:pPr>
            <a:r>
              <a:rPr lang="id-ID" sz="1200" b="1" dirty="0">
                <a:solidFill>
                  <a:srgbClr val="FFFF00"/>
                </a:solidFill>
                <a:cs typeface="Arial" pitchFamily="34" charset="0"/>
              </a:rPr>
              <a:t>3</a:t>
            </a:r>
            <a:r>
              <a:rPr lang="id-ID" sz="1200" b="1" dirty="0" smtClean="0">
                <a:solidFill>
                  <a:srgbClr val="FFFF00"/>
                </a:solidFill>
                <a:cs typeface="Arial" pitchFamily="34" charset="0"/>
              </a:rPr>
              <a:t>.</a:t>
            </a:r>
            <a:r>
              <a:rPr lang="id-ID" sz="1200" b="1" dirty="0">
                <a:solidFill>
                  <a:srgbClr val="FFFF00"/>
                </a:solidFill>
                <a:cs typeface="Arial" pitchFamily="34" charset="0"/>
              </a:rPr>
              <a:t>	Pasar Karet Belakang</a:t>
            </a:r>
            <a:br>
              <a:rPr lang="id-ID" sz="1200" b="1" dirty="0">
                <a:solidFill>
                  <a:srgbClr val="FFFF00"/>
                </a:solidFill>
                <a:cs typeface="Arial" pitchFamily="34" charset="0"/>
              </a:rPr>
            </a:br>
            <a:r>
              <a:rPr lang="id-ID" sz="1200" b="1" dirty="0">
                <a:solidFill>
                  <a:srgbClr val="FFFF00"/>
                </a:solidFill>
                <a:cs typeface="Arial" pitchFamily="34" charset="0"/>
              </a:rPr>
              <a:t>	Kec Setiabudi</a:t>
            </a:r>
          </a:p>
        </p:txBody>
      </p:sp>
      <p:sp>
        <p:nvSpPr>
          <p:cNvPr id="7" name="Text Box 37"/>
          <p:cNvSpPr txBox="1">
            <a:spLocks noChangeArrowheads="1"/>
          </p:cNvSpPr>
          <p:nvPr/>
        </p:nvSpPr>
        <p:spPr bwMode="auto">
          <a:xfrm>
            <a:off x="7037644" y="1771985"/>
            <a:ext cx="2010432" cy="396000"/>
          </a:xfrm>
          <a:prstGeom prst="rect">
            <a:avLst/>
          </a:prstGeom>
          <a:solidFill>
            <a:srgbClr val="002060"/>
          </a:solidFill>
          <a:ln w="6350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Aft>
                <a:spcPts val="1000"/>
              </a:spcAft>
              <a:tabLst>
                <a:tab pos="261938" algn="l"/>
              </a:tabLst>
            </a:pPr>
            <a:r>
              <a:rPr lang="id-ID" sz="1200" b="1" dirty="0">
                <a:solidFill>
                  <a:srgbClr val="FFFF00"/>
                </a:solidFill>
                <a:cs typeface="Arial" pitchFamily="34" charset="0"/>
              </a:rPr>
              <a:t>4</a:t>
            </a:r>
            <a:r>
              <a:rPr lang="id-ID" sz="1200" b="1" dirty="0" smtClean="0">
                <a:solidFill>
                  <a:srgbClr val="FFFF00"/>
                </a:solidFill>
                <a:cs typeface="Arial" pitchFamily="34" charset="0"/>
              </a:rPr>
              <a:t>.</a:t>
            </a:r>
            <a:r>
              <a:rPr lang="id-ID" sz="1200" b="1" dirty="0">
                <a:solidFill>
                  <a:srgbClr val="FFFF00"/>
                </a:solidFill>
                <a:cs typeface="Arial" pitchFamily="34" charset="0"/>
              </a:rPr>
              <a:t>	Pasar Karet Pedurenan	Kec Setiabudi</a:t>
            </a:r>
          </a:p>
        </p:txBody>
      </p:sp>
      <p:sp>
        <p:nvSpPr>
          <p:cNvPr id="8" name="Text Box 37"/>
          <p:cNvSpPr txBox="1">
            <a:spLocks noChangeArrowheads="1"/>
          </p:cNvSpPr>
          <p:nvPr/>
        </p:nvSpPr>
        <p:spPr bwMode="auto">
          <a:xfrm>
            <a:off x="7037644" y="2228036"/>
            <a:ext cx="2010432" cy="396000"/>
          </a:xfrm>
          <a:prstGeom prst="rect">
            <a:avLst/>
          </a:prstGeom>
          <a:solidFill>
            <a:srgbClr val="002060"/>
          </a:solidFill>
          <a:ln w="6350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Aft>
                <a:spcPts val="1000"/>
              </a:spcAft>
              <a:tabLst>
                <a:tab pos="261938" algn="l"/>
              </a:tabLst>
            </a:pPr>
            <a:r>
              <a:rPr lang="id-ID" sz="1200" b="1" dirty="0" smtClean="0">
                <a:solidFill>
                  <a:srgbClr val="FFFF00"/>
                </a:solidFill>
                <a:cs typeface="Arial" pitchFamily="34" charset="0"/>
              </a:rPr>
              <a:t>5.	Pasar Lenteng Agung</a:t>
            </a:r>
            <a:br>
              <a:rPr lang="id-ID" sz="1200" b="1" dirty="0" smtClean="0">
                <a:solidFill>
                  <a:srgbClr val="FFFF00"/>
                </a:solidFill>
                <a:cs typeface="Arial" pitchFamily="34" charset="0"/>
              </a:rPr>
            </a:br>
            <a:r>
              <a:rPr lang="id-ID" sz="1200" b="1" dirty="0" smtClean="0">
                <a:solidFill>
                  <a:srgbClr val="FFFF00"/>
                </a:solidFill>
                <a:cs typeface="Arial" pitchFamily="34" charset="0"/>
              </a:rPr>
              <a:t>	Kec Jagakarsa</a:t>
            </a:r>
          </a:p>
        </p:txBody>
      </p:sp>
      <p:sp>
        <p:nvSpPr>
          <p:cNvPr id="9" name="Text Box 37"/>
          <p:cNvSpPr txBox="1">
            <a:spLocks noChangeArrowheads="1"/>
          </p:cNvSpPr>
          <p:nvPr/>
        </p:nvSpPr>
        <p:spPr bwMode="auto">
          <a:xfrm>
            <a:off x="7037644" y="2684087"/>
            <a:ext cx="2010432" cy="396000"/>
          </a:xfrm>
          <a:prstGeom prst="rect">
            <a:avLst/>
          </a:prstGeom>
          <a:solidFill>
            <a:srgbClr val="002060"/>
          </a:solidFill>
          <a:ln w="6350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Aft>
                <a:spcPts val="1000"/>
              </a:spcAft>
              <a:tabLst>
                <a:tab pos="261938" algn="l"/>
              </a:tabLst>
            </a:pPr>
            <a:r>
              <a:rPr lang="id-ID" sz="1200" b="1" dirty="0" smtClean="0">
                <a:solidFill>
                  <a:srgbClr val="FFFF00"/>
                </a:solidFill>
                <a:cs typeface="Arial" pitchFamily="34" charset="0"/>
              </a:rPr>
              <a:t>6.	Pasar Mampang P</a:t>
            </a:r>
            <a:br>
              <a:rPr lang="id-ID" sz="1200" b="1" dirty="0" smtClean="0">
                <a:solidFill>
                  <a:srgbClr val="FFFF00"/>
                </a:solidFill>
                <a:cs typeface="Arial" pitchFamily="34" charset="0"/>
              </a:rPr>
            </a:br>
            <a:r>
              <a:rPr lang="id-ID" sz="1200" b="1" dirty="0" smtClean="0">
                <a:solidFill>
                  <a:srgbClr val="FFFF00"/>
                </a:solidFill>
                <a:cs typeface="Arial" pitchFamily="34" charset="0"/>
              </a:rPr>
              <a:t>	Kec Mampang Prapatan</a:t>
            </a:r>
          </a:p>
        </p:txBody>
      </p:sp>
      <p:sp>
        <p:nvSpPr>
          <p:cNvPr id="10" name="Text Box 37"/>
          <p:cNvSpPr txBox="1">
            <a:spLocks noChangeArrowheads="1"/>
          </p:cNvSpPr>
          <p:nvPr/>
        </p:nvSpPr>
        <p:spPr bwMode="auto">
          <a:xfrm>
            <a:off x="7037644" y="3140138"/>
            <a:ext cx="2010432" cy="396000"/>
          </a:xfrm>
          <a:prstGeom prst="rect">
            <a:avLst/>
          </a:prstGeom>
          <a:solidFill>
            <a:srgbClr val="002060"/>
          </a:solidFill>
          <a:ln w="6350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Aft>
                <a:spcPts val="1000"/>
              </a:spcAft>
              <a:tabLst>
                <a:tab pos="261938" algn="l"/>
              </a:tabLst>
            </a:pPr>
            <a:r>
              <a:rPr lang="id-ID" sz="1200" b="1" dirty="0" smtClean="0">
                <a:solidFill>
                  <a:srgbClr val="FFFF00"/>
                </a:solidFill>
                <a:cs typeface="Arial" pitchFamily="34" charset="0"/>
              </a:rPr>
              <a:t>7.	Pasar Manggis</a:t>
            </a:r>
            <a:br>
              <a:rPr lang="id-ID" sz="1200" b="1" dirty="0" smtClean="0">
                <a:solidFill>
                  <a:srgbClr val="FFFF00"/>
                </a:solidFill>
                <a:cs typeface="Arial" pitchFamily="34" charset="0"/>
              </a:rPr>
            </a:br>
            <a:r>
              <a:rPr lang="id-ID" sz="1200" b="1" dirty="0" smtClean="0">
                <a:solidFill>
                  <a:srgbClr val="FFFF00"/>
                </a:solidFill>
                <a:cs typeface="Arial" pitchFamily="34" charset="0"/>
              </a:rPr>
              <a:t>	Kec Setiabudi</a:t>
            </a:r>
          </a:p>
        </p:txBody>
      </p:sp>
      <p:sp>
        <p:nvSpPr>
          <p:cNvPr id="11" name="Text Box 37"/>
          <p:cNvSpPr txBox="1">
            <a:spLocks noChangeArrowheads="1"/>
          </p:cNvSpPr>
          <p:nvPr/>
        </p:nvSpPr>
        <p:spPr bwMode="auto">
          <a:xfrm>
            <a:off x="7037644" y="3596189"/>
            <a:ext cx="2010432" cy="396000"/>
          </a:xfrm>
          <a:prstGeom prst="rect">
            <a:avLst/>
          </a:prstGeom>
          <a:solidFill>
            <a:srgbClr val="002060"/>
          </a:solidFill>
          <a:ln w="6350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Aft>
                <a:spcPts val="1000"/>
              </a:spcAft>
              <a:tabLst>
                <a:tab pos="261938" algn="l"/>
              </a:tabLst>
            </a:pPr>
            <a:r>
              <a:rPr lang="id-ID" sz="1200" b="1" dirty="0" smtClean="0">
                <a:solidFill>
                  <a:srgbClr val="FFFF00"/>
                </a:solidFill>
                <a:cs typeface="Arial" pitchFamily="34" charset="0"/>
              </a:rPr>
              <a:t>8.	Pasar Menteng Pulo	Kec Setiabudi</a:t>
            </a:r>
          </a:p>
        </p:txBody>
      </p:sp>
      <p:sp>
        <p:nvSpPr>
          <p:cNvPr id="12" name="Text Box 37"/>
          <p:cNvSpPr txBox="1">
            <a:spLocks noChangeArrowheads="1"/>
          </p:cNvSpPr>
          <p:nvPr/>
        </p:nvSpPr>
        <p:spPr bwMode="auto">
          <a:xfrm>
            <a:off x="7037643" y="4052240"/>
            <a:ext cx="2010432" cy="396000"/>
          </a:xfrm>
          <a:prstGeom prst="rect">
            <a:avLst/>
          </a:prstGeom>
          <a:solidFill>
            <a:srgbClr val="002060"/>
          </a:solidFill>
          <a:ln w="6350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Aft>
                <a:spcPts val="1000"/>
              </a:spcAft>
              <a:tabLst>
                <a:tab pos="261938" algn="l"/>
              </a:tabLst>
            </a:pPr>
            <a:r>
              <a:rPr lang="id-ID" sz="1200" b="1" dirty="0" smtClean="0">
                <a:solidFill>
                  <a:srgbClr val="FFFF00"/>
                </a:solidFill>
                <a:cs typeface="Arial" pitchFamily="34" charset="0"/>
              </a:rPr>
              <a:t>9.	Pasar Pondok Labu	Kec Cilandak</a:t>
            </a:r>
          </a:p>
        </p:txBody>
      </p:sp>
      <p:sp>
        <p:nvSpPr>
          <p:cNvPr id="13" name="Text Box 37"/>
          <p:cNvSpPr txBox="1">
            <a:spLocks noChangeArrowheads="1"/>
          </p:cNvSpPr>
          <p:nvPr/>
        </p:nvSpPr>
        <p:spPr bwMode="auto">
          <a:xfrm>
            <a:off x="7037642" y="4508288"/>
            <a:ext cx="2010432" cy="396000"/>
          </a:xfrm>
          <a:prstGeom prst="rect">
            <a:avLst/>
          </a:prstGeom>
          <a:solidFill>
            <a:srgbClr val="002060"/>
          </a:solidFill>
          <a:ln w="6350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Aft>
                <a:spcPts val="1000"/>
              </a:spcAft>
              <a:tabLst>
                <a:tab pos="261938" algn="l"/>
              </a:tabLst>
            </a:pPr>
            <a:r>
              <a:rPr lang="id-ID" sz="1200" b="1" dirty="0" smtClean="0">
                <a:solidFill>
                  <a:srgbClr val="FFFF00"/>
                </a:solidFill>
                <a:cs typeface="Arial" pitchFamily="34" charset="0"/>
              </a:rPr>
              <a:t>10.	Pasar Rumput	Kec Setiabudi</a:t>
            </a:r>
          </a:p>
        </p:txBody>
      </p:sp>
      <p:sp>
        <p:nvSpPr>
          <p:cNvPr id="26" name="Text Box 37"/>
          <p:cNvSpPr txBox="1">
            <a:spLocks noChangeArrowheads="1"/>
          </p:cNvSpPr>
          <p:nvPr/>
        </p:nvSpPr>
        <p:spPr bwMode="auto">
          <a:xfrm>
            <a:off x="7031852" y="4961636"/>
            <a:ext cx="2010432" cy="396000"/>
          </a:xfrm>
          <a:prstGeom prst="rect">
            <a:avLst/>
          </a:prstGeom>
          <a:solidFill>
            <a:srgbClr val="002060"/>
          </a:solidFill>
          <a:ln w="6350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Aft>
                <a:spcPts val="1000"/>
              </a:spcAft>
              <a:tabLst>
                <a:tab pos="261938" algn="l"/>
              </a:tabLst>
            </a:pPr>
            <a:r>
              <a:rPr lang="id-ID" sz="1200" b="1" dirty="0" smtClean="0">
                <a:solidFill>
                  <a:srgbClr val="FFFF00"/>
                </a:solidFill>
                <a:cs typeface="Arial" pitchFamily="34" charset="0"/>
              </a:rPr>
              <a:t>11.	Pasar Tebet Barat	Kec Tebet Selatan</a:t>
            </a:r>
          </a:p>
        </p:txBody>
      </p:sp>
      <p:sp>
        <p:nvSpPr>
          <p:cNvPr id="27" name="Text Box 37"/>
          <p:cNvSpPr txBox="1">
            <a:spLocks noChangeArrowheads="1"/>
          </p:cNvSpPr>
          <p:nvPr/>
        </p:nvSpPr>
        <p:spPr bwMode="auto">
          <a:xfrm>
            <a:off x="7026062" y="5414984"/>
            <a:ext cx="2010432" cy="396000"/>
          </a:xfrm>
          <a:prstGeom prst="rect">
            <a:avLst/>
          </a:prstGeom>
          <a:solidFill>
            <a:srgbClr val="002060"/>
          </a:solidFill>
          <a:ln w="6350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Aft>
                <a:spcPts val="1000"/>
              </a:spcAft>
              <a:tabLst>
                <a:tab pos="261938" algn="l"/>
              </a:tabLst>
            </a:pPr>
            <a:r>
              <a:rPr lang="id-ID" sz="1200" b="1" dirty="0" smtClean="0">
                <a:solidFill>
                  <a:srgbClr val="FFFF00"/>
                </a:solidFill>
                <a:cs typeface="Arial" pitchFamily="34" charset="0"/>
              </a:rPr>
              <a:t>12.	Pasar Tebet Timur	Kec Tebet</a:t>
            </a:r>
          </a:p>
        </p:txBody>
      </p:sp>
      <p:sp>
        <p:nvSpPr>
          <p:cNvPr id="28" name="Text Box 37"/>
          <p:cNvSpPr txBox="1">
            <a:spLocks noChangeArrowheads="1"/>
          </p:cNvSpPr>
          <p:nvPr/>
        </p:nvSpPr>
        <p:spPr bwMode="auto">
          <a:xfrm>
            <a:off x="7020272" y="5868244"/>
            <a:ext cx="2010432" cy="396000"/>
          </a:xfrm>
          <a:prstGeom prst="rect">
            <a:avLst/>
          </a:prstGeom>
          <a:solidFill>
            <a:srgbClr val="002060"/>
          </a:solidFill>
          <a:ln w="6350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Aft>
                <a:spcPts val="1000"/>
              </a:spcAft>
              <a:tabLst>
                <a:tab pos="261938" algn="l"/>
              </a:tabLst>
            </a:pPr>
            <a:r>
              <a:rPr lang="id-ID" sz="1200" b="1" dirty="0" smtClean="0">
                <a:solidFill>
                  <a:srgbClr val="FFFF00"/>
                </a:solidFill>
                <a:cs typeface="Arial" pitchFamily="34" charset="0"/>
              </a:rPr>
              <a:t>13.	Pasar Jl Duren Bangka	Kec Mampang</a:t>
            </a:r>
          </a:p>
        </p:txBody>
      </p:sp>
      <p:sp>
        <p:nvSpPr>
          <p:cNvPr id="60" name="Text Box 37"/>
          <p:cNvSpPr txBox="1">
            <a:spLocks noChangeArrowheads="1"/>
          </p:cNvSpPr>
          <p:nvPr/>
        </p:nvSpPr>
        <p:spPr bwMode="auto">
          <a:xfrm>
            <a:off x="35498" y="503415"/>
            <a:ext cx="2010432" cy="468000"/>
          </a:xfrm>
          <a:prstGeom prst="rect">
            <a:avLst/>
          </a:prstGeom>
          <a:solidFill>
            <a:srgbClr val="FF0000"/>
          </a:solidFill>
          <a:ln w="6350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Aft>
                <a:spcPts val="1000"/>
              </a:spcAft>
              <a:tabLst>
                <a:tab pos="261938" algn="l"/>
              </a:tabLst>
            </a:pPr>
            <a:r>
              <a:rPr lang="id-ID" sz="1200" b="1" dirty="0" smtClean="0">
                <a:solidFill>
                  <a:srgbClr val="FFFFFF"/>
                </a:solidFill>
                <a:cs typeface="Arial" pitchFamily="34" charset="0"/>
              </a:rPr>
              <a:t>1.	Pasar Blok A</a:t>
            </a:r>
            <a:br>
              <a:rPr lang="id-ID" sz="1200" b="1" dirty="0" smtClean="0">
                <a:solidFill>
                  <a:srgbClr val="FFFFFF"/>
                </a:solidFill>
                <a:cs typeface="Arial" pitchFamily="34" charset="0"/>
              </a:rPr>
            </a:br>
            <a:r>
              <a:rPr lang="id-ID" sz="1200" b="1" dirty="0" smtClean="0">
                <a:solidFill>
                  <a:srgbClr val="FFFFFF"/>
                </a:solidFill>
                <a:cs typeface="Arial" pitchFamily="34" charset="0"/>
              </a:rPr>
              <a:t>	Kec Kebayoran Baru</a:t>
            </a:r>
          </a:p>
        </p:txBody>
      </p:sp>
      <p:sp>
        <p:nvSpPr>
          <p:cNvPr id="61" name="Text Box 37"/>
          <p:cNvSpPr txBox="1">
            <a:spLocks noChangeArrowheads="1"/>
          </p:cNvSpPr>
          <p:nvPr/>
        </p:nvSpPr>
        <p:spPr bwMode="auto">
          <a:xfrm>
            <a:off x="35498" y="1038585"/>
            <a:ext cx="2010432" cy="468000"/>
          </a:xfrm>
          <a:prstGeom prst="rect">
            <a:avLst/>
          </a:prstGeom>
          <a:solidFill>
            <a:srgbClr val="FF0000"/>
          </a:solidFill>
          <a:ln w="6350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Aft>
                <a:spcPts val="1000"/>
              </a:spcAft>
              <a:tabLst>
                <a:tab pos="261938" algn="l"/>
              </a:tabLst>
            </a:pPr>
            <a:r>
              <a:rPr lang="id-ID" sz="1200" b="1" dirty="0">
                <a:solidFill>
                  <a:srgbClr val="FFFFFF"/>
                </a:solidFill>
                <a:cs typeface="Arial" pitchFamily="34" charset="0"/>
              </a:rPr>
              <a:t>2</a:t>
            </a:r>
            <a:r>
              <a:rPr lang="id-ID" sz="1200" b="1" dirty="0" smtClean="0">
                <a:solidFill>
                  <a:srgbClr val="FFFFFF"/>
                </a:solidFill>
                <a:cs typeface="Arial" pitchFamily="34" charset="0"/>
              </a:rPr>
              <a:t>.	Pasar Bata Putih</a:t>
            </a:r>
            <a:br>
              <a:rPr lang="id-ID" sz="1200" b="1" dirty="0" smtClean="0">
                <a:solidFill>
                  <a:srgbClr val="FFFFFF"/>
                </a:solidFill>
                <a:cs typeface="Arial" pitchFamily="34" charset="0"/>
              </a:rPr>
            </a:br>
            <a:r>
              <a:rPr lang="id-ID" sz="1200" b="1" dirty="0" smtClean="0">
                <a:solidFill>
                  <a:srgbClr val="FFFFFF"/>
                </a:solidFill>
                <a:cs typeface="Arial" pitchFamily="34" charset="0"/>
              </a:rPr>
              <a:t>	Kec Kebayoran Lama</a:t>
            </a:r>
          </a:p>
        </p:txBody>
      </p:sp>
      <p:sp>
        <p:nvSpPr>
          <p:cNvPr id="62" name="Text Box 37"/>
          <p:cNvSpPr txBox="1">
            <a:spLocks noChangeArrowheads="1"/>
          </p:cNvSpPr>
          <p:nvPr/>
        </p:nvSpPr>
        <p:spPr bwMode="auto">
          <a:xfrm>
            <a:off x="35498" y="1573755"/>
            <a:ext cx="2010432" cy="468000"/>
          </a:xfrm>
          <a:prstGeom prst="rect">
            <a:avLst/>
          </a:prstGeom>
          <a:solidFill>
            <a:srgbClr val="FF0000"/>
          </a:solidFill>
          <a:ln w="6350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Aft>
                <a:spcPts val="1000"/>
              </a:spcAft>
              <a:tabLst>
                <a:tab pos="261938" algn="l"/>
              </a:tabLst>
            </a:pPr>
            <a:r>
              <a:rPr lang="id-ID" sz="1200" b="1" dirty="0">
                <a:solidFill>
                  <a:srgbClr val="FFFFFF"/>
                </a:solidFill>
                <a:cs typeface="Arial" pitchFamily="34" charset="0"/>
              </a:rPr>
              <a:t>3</a:t>
            </a:r>
            <a:r>
              <a:rPr lang="id-ID" sz="1200" b="1" dirty="0" smtClean="0">
                <a:solidFill>
                  <a:srgbClr val="FFFFFF"/>
                </a:solidFill>
                <a:cs typeface="Arial" pitchFamily="34" charset="0"/>
              </a:rPr>
              <a:t>.	Pasar Blok M</a:t>
            </a:r>
            <a:br>
              <a:rPr lang="id-ID" sz="1200" b="1" dirty="0" smtClean="0">
                <a:solidFill>
                  <a:srgbClr val="FFFFFF"/>
                </a:solidFill>
                <a:cs typeface="Arial" pitchFamily="34" charset="0"/>
              </a:rPr>
            </a:br>
            <a:r>
              <a:rPr lang="id-ID" sz="1200" b="1" dirty="0" smtClean="0">
                <a:solidFill>
                  <a:srgbClr val="FFFFFF"/>
                </a:solidFill>
                <a:cs typeface="Arial" pitchFamily="34" charset="0"/>
              </a:rPr>
              <a:t>	Kec Kebayoran Baru</a:t>
            </a:r>
          </a:p>
        </p:txBody>
      </p:sp>
      <p:sp>
        <p:nvSpPr>
          <p:cNvPr id="63" name="Text Box 37"/>
          <p:cNvSpPr txBox="1">
            <a:spLocks noChangeArrowheads="1"/>
          </p:cNvSpPr>
          <p:nvPr/>
        </p:nvSpPr>
        <p:spPr bwMode="auto">
          <a:xfrm>
            <a:off x="35498" y="2108925"/>
            <a:ext cx="2010432" cy="468000"/>
          </a:xfrm>
          <a:prstGeom prst="rect">
            <a:avLst/>
          </a:prstGeom>
          <a:solidFill>
            <a:srgbClr val="FF0000"/>
          </a:solidFill>
          <a:ln w="6350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Aft>
                <a:spcPts val="1000"/>
              </a:spcAft>
              <a:tabLst>
                <a:tab pos="261938" algn="l"/>
              </a:tabLst>
            </a:pPr>
            <a:r>
              <a:rPr lang="id-ID" sz="1200" b="1" dirty="0">
                <a:solidFill>
                  <a:srgbClr val="FFFFFF"/>
                </a:solidFill>
                <a:cs typeface="Arial" pitchFamily="34" charset="0"/>
              </a:rPr>
              <a:t>4</a:t>
            </a:r>
            <a:r>
              <a:rPr lang="id-ID" sz="1200" b="1" dirty="0" smtClean="0">
                <a:solidFill>
                  <a:srgbClr val="FFFFFF"/>
                </a:solidFill>
                <a:cs typeface="Arial" pitchFamily="34" charset="0"/>
              </a:rPr>
              <a:t>.	Pasar Cidodol</a:t>
            </a:r>
            <a:br>
              <a:rPr lang="id-ID" sz="1200" b="1" dirty="0" smtClean="0">
                <a:solidFill>
                  <a:srgbClr val="FFFFFF"/>
                </a:solidFill>
                <a:cs typeface="Arial" pitchFamily="34" charset="0"/>
              </a:rPr>
            </a:br>
            <a:r>
              <a:rPr lang="id-ID" sz="1200" b="1" dirty="0" smtClean="0">
                <a:solidFill>
                  <a:srgbClr val="FFFFFF"/>
                </a:solidFill>
                <a:cs typeface="Arial" pitchFamily="34" charset="0"/>
              </a:rPr>
              <a:t>	Kec Kebayoran Lama</a:t>
            </a:r>
          </a:p>
        </p:txBody>
      </p:sp>
      <p:sp>
        <p:nvSpPr>
          <p:cNvPr id="64" name="Text Box 37"/>
          <p:cNvSpPr txBox="1">
            <a:spLocks noChangeArrowheads="1"/>
          </p:cNvSpPr>
          <p:nvPr/>
        </p:nvSpPr>
        <p:spPr bwMode="auto">
          <a:xfrm>
            <a:off x="35498" y="2644095"/>
            <a:ext cx="2010432" cy="468000"/>
          </a:xfrm>
          <a:prstGeom prst="rect">
            <a:avLst/>
          </a:prstGeom>
          <a:solidFill>
            <a:srgbClr val="FF0000"/>
          </a:solidFill>
          <a:ln w="6350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Aft>
                <a:spcPts val="1000"/>
              </a:spcAft>
              <a:tabLst>
                <a:tab pos="261938" algn="l"/>
              </a:tabLst>
            </a:pPr>
            <a:r>
              <a:rPr lang="id-ID" sz="1200" b="1" dirty="0" smtClean="0">
                <a:solidFill>
                  <a:srgbClr val="FFFFFF"/>
                </a:solidFill>
                <a:cs typeface="Arial" pitchFamily="34" charset="0"/>
              </a:rPr>
              <a:t>5.	Pasar Cipete	Kec Kebayoran Baru</a:t>
            </a:r>
          </a:p>
        </p:txBody>
      </p:sp>
      <p:sp>
        <p:nvSpPr>
          <p:cNvPr id="65" name="Text Box 37"/>
          <p:cNvSpPr txBox="1">
            <a:spLocks noChangeArrowheads="1"/>
          </p:cNvSpPr>
          <p:nvPr/>
        </p:nvSpPr>
        <p:spPr bwMode="auto">
          <a:xfrm>
            <a:off x="35498" y="3179265"/>
            <a:ext cx="2010432" cy="468000"/>
          </a:xfrm>
          <a:prstGeom prst="rect">
            <a:avLst/>
          </a:prstGeom>
          <a:solidFill>
            <a:srgbClr val="FF0000"/>
          </a:solidFill>
          <a:ln w="6350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Aft>
                <a:spcPts val="1000"/>
              </a:spcAft>
              <a:tabLst>
                <a:tab pos="261938" algn="l"/>
              </a:tabLst>
            </a:pPr>
            <a:r>
              <a:rPr lang="id-ID" sz="1200" b="1" dirty="0" smtClean="0">
                <a:solidFill>
                  <a:srgbClr val="FFFFFF"/>
                </a:solidFill>
                <a:cs typeface="Arial" pitchFamily="34" charset="0"/>
              </a:rPr>
              <a:t>6.	Pasar Mayestik</a:t>
            </a:r>
            <a:br>
              <a:rPr lang="id-ID" sz="1200" b="1" dirty="0" smtClean="0">
                <a:solidFill>
                  <a:srgbClr val="FFFFFF"/>
                </a:solidFill>
                <a:cs typeface="Arial" pitchFamily="34" charset="0"/>
              </a:rPr>
            </a:br>
            <a:r>
              <a:rPr lang="id-ID" sz="1200" b="1" dirty="0" smtClean="0">
                <a:solidFill>
                  <a:srgbClr val="FFFFFF"/>
                </a:solidFill>
                <a:cs typeface="Arial" pitchFamily="34" charset="0"/>
              </a:rPr>
              <a:t>	Kec Kebayoran Baru</a:t>
            </a:r>
          </a:p>
        </p:txBody>
      </p:sp>
      <p:sp>
        <p:nvSpPr>
          <p:cNvPr id="66" name="Text Box 37"/>
          <p:cNvSpPr txBox="1">
            <a:spLocks noChangeArrowheads="1"/>
          </p:cNvSpPr>
          <p:nvPr/>
        </p:nvSpPr>
        <p:spPr bwMode="auto">
          <a:xfrm>
            <a:off x="35498" y="3714435"/>
            <a:ext cx="2010432" cy="468000"/>
          </a:xfrm>
          <a:prstGeom prst="rect">
            <a:avLst/>
          </a:prstGeom>
          <a:solidFill>
            <a:srgbClr val="FF0000"/>
          </a:solidFill>
          <a:ln w="6350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Aft>
                <a:spcPts val="1000"/>
              </a:spcAft>
              <a:tabLst>
                <a:tab pos="261938" algn="l"/>
              </a:tabLst>
            </a:pPr>
            <a:r>
              <a:rPr lang="id-ID" sz="1200" b="1" dirty="0" smtClean="0">
                <a:solidFill>
                  <a:srgbClr val="FFFFFF"/>
                </a:solidFill>
                <a:cs typeface="Arial" pitchFamily="34" charset="0"/>
              </a:rPr>
              <a:t>7.	Pasar Made</a:t>
            </a:r>
            <a:br>
              <a:rPr lang="id-ID" sz="1200" b="1" dirty="0" smtClean="0">
                <a:solidFill>
                  <a:srgbClr val="FFFFFF"/>
                </a:solidFill>
                <a:cs typeface="Arial" pitchFamily="34" charset="0"/>
              </a:rPr>
            </a:br>
            <a:r>
              <a:rPr lang="id-ID" sz="1200" b="1" dirty="0" smtClean="0">
                <a:solidFill>
                  <a:srgbClr val="FFFFFF"/>
                </a:solidFill>
                <a:cs typeface="Arial" pitchFamily="34" charset="0"/>
              </a:rPr>
              <a:t>	Kec Cilandak</a:t>
            </a:r>
          </a:p>
        </p:txBody>
      </p:sp>
      <p:sp>
        <p:nvSpPr>
          <p:cNvPr id="67" name="Text Box 37"/>
          <p:cNvSpPr txBox="1">
            <a:spLocks noChangeArrowheads="1"/>
          </p:cNvSpPr>
          <p:nvPr/>
        </p:nvSpPr>
        <p:spPr bwMode="auto">
          <a:xfrm>
            <a:off x="35498" y="4249605"/>
            <a:ext cx="2010432" cy="468000"/>
          </a:xfrm>
          <a:prstGeom prst="rect">
            <a:avLst/>
          </a:prstGeom>
          <a:solidFill>
            <a:srgbClr val="FF0000"/>
          </a:solidFill>
          <a:ln w="6350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Aft>
                <a:spcPts val="1000"/>
              </a:spcAft>
              <a:tabLst>
                <a:tab pos="261938" algn="l"/>
              </a:tabLst>
            </a:pPr>
            <a:r>
              <a:rPr lang="id-ID" sz="1200" b="1" dirty="0" smtClean="0">
                <a:solidFill>
                  <a:srgbClr val="FFFFFF"/>
                </a:solidFill>
                <a:cs typeface="Arial" pitchFamily="34" charset="0"/>
              </a:rPr>
              <a:t>8.	Pasar Pesanggrahan	Kec Pesanggrahan</a:t>
            </a:r>
          </a:p>
        </p:txBody>
      </p:sp>
      <p:sp>
        <p:nvSpPr>
          <p:cNvPr id="68" name="Text Box 37"/>
          <p:cNvSpPr txBox="1">
            <a:spLocks noChangeArrowheads="1"/>
          </p:cNvSpPr>
          <p:nvPr/>
        </p:nvSpPr>
        <p:spPr bwMode="auto">
          <a:xfrm>
            <a:off x="35497" y="4784775"/>
            <a:ext cx="2010432" cy="468000"/>
          </a:xfrm>
          <a:prstGeom prst="rect">
            <a:avLst/>
          </a:prstGeom>
          <a:solidFill>
            <a:srgbClr val="FF0000"/>
          </a:solidFill>
          <a:ln w="6350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Aft>
                <a:spcPts val="1000"/>
              </a:spcAft>
              <a:tabLst>
                <a:tab pos="261938" algn="l"/>
              </a:tabLst>
            </a:pPr>
            <a:r>
              <a:rPr lang="id-ID" sz="1200" b="1" dirty="0" smtClean="0">
                <a:solidFill>
                  <a:srgbClr val="FFFFFF"/>
                </a:solidFill>
                <a:cs typeface="Arial" pitchFamily="34" charset="0"/>
              </a:rPr>
              <a:t>9.	Pasar Pondok Indah	Kec Kebayoran Lama</a:t>
            </a:r>
          </a:p>
        </p:txBody>
      </p:sp>
      <p:sp>
        <p:nvSpPr>
          <p:cNvPr id="69" name="Text Box 37"/>
          <p:cNvSpPr txBox="1">
            <a:spLocks noChangeArrowheads="1"/>
          </p:cNvSpPr>
          <p:nvPr/>
        </p:nvSpPr>
        <p:spPr bwMode="auto">
          <a:xfrm>
            <a:off x="35496" y="5319947"/>
            <a:ext cx="2010432" cy="468000"/>
          </a:xfrm>
          <a:prstGeom prst="rect">
            <a:avLst/>
          </a:prstGeom>
          <a:solidFill>
            <a:srgbClr val="FF0000"/>
          </a:solidFill>
          <a:ln w="6350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Aft>
                <a:spcPts val="1000"/>
              </a:spcAft>
              <a:tabLst>
                <a:tab pos="261938" algn="l"/>
              </a:tabLst>
            </a:pPr>
            <a:r>
              <a:rPr lang="id-ID" sz="1200" b="1" dirty="0" smtClean="0">
                <a:solidFill>
                  <a:srgbClr val="FFFFFF"/>
                </a:solidFill>
                <a:cs typeface="Arial" pitchFamily="34" charset="0"/>
              </a:rPr>
              <a:t>10.	Pasar Radio Dalam	Kec Kebayoran Baru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0" y="-641"/>
            <a:ext cx="9143999" cy="4001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 eaLnBrk="1" hangingPunct="1"/>
            <a:r>
              <a:rPr lang="id-ID" sz="2000" dirty="0" smtClean="0">
                <a:solidFill>
                  <a:srgbClr val="000000"/>
                </a:solidFill>
                <a:latin typeface="Britannic Bold" panose="020B0903060703020204" pitchFamily="34" charset="0"/>
              </a:rPr>
              <a:t>LOKASI PASAR MURAH DI JAKARTA SELATAN</a:t>
            </a:r>
            <a:endParaRPr lang="id-ID" sz="2000" dirty="0">
              <a:solidFill>
                <a:srgbClr val="000000"/>
              </a:solidFill>
              <a:latin typeface="Britannic Bold" panose="020B0903060703020204" pitchFamily="34" charset="0"/>
            </a:endParaRPr>
          </a:p>
        </p:txBody>
      </p:sp>
      <p:sp>
        <p:nvSpPr>
          <p:cNvPr id="70" name="Slide Number Placeholder 4"/>
          <p:cNvSpPr>
            <a:spLocks noGrp="1"/>
          </p:cNvSpPr>
          <p:nvPr>
            <p:ph type="sldNum" sz="quarter" idx="12"/>
          </p:nvPr>
        </p:nvSpPr>
        <p:spPr bwMode="auto">
          <a:xfrm>
            <a:off x="3131840" y="6381328"/>
            <a:ext cx="205740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id-ID" altLang="id-ID" sz="1200" dirty="0" smtClean="0">
                <a:solidFill>
                  <a:schemeClr val="bg1"/>
                </a:solidFill>
              </a:rPr>
              <a:t>27</a:t>
            </a:r>
          </a:p>
        </p:txBody>
      </p:sp>
    </p:spTree>
    <p:extLst>
      <p:ext uri="{BB962C8B-B14F-4D97-AF65-F5344CB8AC3E}">
        <p14:creationId xmlns:p14="http://schemas.microsoft.com/office/powerpoint/2010/main" val="2299856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37"/>
          <p:cNvSpPr txBox="1">
            <a:spLocks noChangeArrowheads="1"/>
          </p:cNvSpPr>
          <p:nvPr/>
        </p:nvSpPr>
        <p:spPr bwMode="auto">
          <a:xfrm>
            <a:off x="6954056" y="-9278"/>
            <a:ext cx="2154448" cy="396000"/>
          </a:xfrm>
          <a:prstGeom prst="rect">
            <a:avLst/>
          </a:prstGeom>
          <a:solidFill>
            <a:srgbClr val="00B050"/>
          </a:solidFill>
          <a:ln w="6350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Aft>
                <a:spcPts val="1000"/>
              </a:spcAft>
              <a:tabLst>
                <a:tab pos="261938" algn="l"/>
              </a:tabLst>
            </a:pPr>
            <a:r>
              <a:rPr lang="id-ID" sz="1200" b="1" dirty="0" smtClean="0">
                <a:solidFill>
                  <a:srgbClr val="FFFF00"/>
                </a:solidFill>
                <a:cs typeface="Arial" pitchFamily="34" charset="0"/>
              </a:rPr>
              <a:t>1.	Eks Kantor </a:t>
            </a:r>
            <a:br>
              <a:rPr lang="id-ID" sz="1200" b="1" dirty="0" smtClean="0">
                <a:solidFill>
                  <a:srgbClr val="FFFF00"/>
                </a:solidFill>
                <a:cs typeface="Arial" pitchFamily="34" charset="0"/>
              </a:rPr>
            </a:br>
            <a:r>
              <a:rPr lang="id-ID" sz="1200" b="1" dirty="0" smtClean="0">
                <a:solidFill>
                  <a:srgbClr val="FFFF00"/>
                </a:solidFill>
                <a:cs typeface="Arial" pitchFamily="34" charset="0"/>
              </a:rPr>
              <a:t>	Jl Kayuputih V</a:t>
            </a:r>
          </a:p>
        </p:txBody>
      </p:sp>
      <p:sp>
        <p:nvSpPr>
          <p:cNvPr id="5" name="Text Box 37"/>
          <p:cNvSpPr txBox="1">
            <a:spLocks noChangeArrowheads="1"/>
          </p:cNvSpPr>
          <p:nvPr/>
        </p:nvSpPr>
        <p:spPr bwMode="auto">
          <a:xfrm>
            <a:off x="6954056" y="395863"/>
            <a:ext cx="2154448" cy="396000"/>
          </a:xfrm>
          <a:prstGeom prst="rect">
            <a:avLst/>
          </a:prstGeom>
          <a:solidFill>
            <a:srgbClr val="00B050"/>
          </a:solidFill>
          <a:ln w="6350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Aft>
                <a:spcPts val="1000"/>
              </a:spcAft>
              <a:tabLst>
                <a:tab pos="261938" algn="l"/>
              </a:tabLst>
            </a:pPr>
            <a:r>
              <a:rPr lang="id-ID" sz="1200" b="1" dirty="0">
                <a:solidFill>
                  <a:srgbClr val="FFFF00"/>
                </a:solidFill>
                <a:cs typeface="Arial" pitchFamily="34" charset="0"/>
              </a:rPr>
              <a:t>2</a:t>
            </a:r>
            <a:r>
              <a:rPr lang="id-ID" sz="1200" b="1" dirty="0" smtClean="0">
                <a:solidFill>
                  <a:srgbClr val="FFFF00"/>
                </a:solidFill>
                <a:cs typeface="Arial" pitchFamily="34" charset="0"/>
              </a:rPr>
              <a:t>.	Pasar Bidadari</a:t>
            </a:r>
            <a:br>
              <a:rPr lang="id-ID" sz="1200" b="1" dirty="0" smtClean="0">
                <a:solidFill>
                  <a:srgbClr val="FFFF00"/>
                </a:solidFill>
                <a:cs typeface="Arial" pitchFamily="34" charset="0"/>
              </a:rPr>
            </a:br>
            <a:r>
              <a:rPr lang="id-ID" sz="1200" b="1" dirty="0" smtClean="0">
                <a:solidFill>
                  <a:srgbClr val="FFFF00"/>
                </a:solidFill>
                <a:cs typeface="Arial" pitchFamily="34" charset="0"/>
              </a:rPr>
              <a:t>	Kec Pulo Gadung</a:t>
            </a:r>
          </a:p>
        </p:txBody>
      </p:sp>
      <p:sp>
        <p:nvSpPr>
          <p:cNvPr id="6" name="Text Box 37"/>
          <p:cNvSpPr txBox="1">
            <a:spLocks noChangeArrowheads="1"/>
          </p:cNvSpPr>
          <p:nvPr/>
        </p:nvSpPr>
        <p:spPr bwMode="auto">
          <a:xfrm>
            <a:off x="6954056" y="801985"/>
            <a:ext cx="2154448" cy="396000"/>
          </a:xfrm>
          <a:prstGeom prst="rect">
            <a:avLst/>
          </a:prstGeom>
          <a:solidFill>
            <a:srgbClr val="00B050"/>
          </a:solidFill>
          <a:ln w="6350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Aft>
                <a:spcPts val="1000"/>
              </a:spcAft>
              <a:tabLst>
                <a:tab pos="261938" algn="l"/>
              </a:tabLst>
            </a:pPr>
            <a:r>
              <a:rPr lang="id-ID" sz="1200" b="1" dirty="0">
                <a:solidFill>
                  <a:srgbClr val="FFFF00"/>
                </a:solidFill>
                <a:cs typeface="Arial" pitchFamily="34" charset="0"/>
              </a:rPr>
              <a:t>3</a:t>
            </a:r>
            <a:r>
              <a:rPr lang="id-ID" sz="1200" b="1" dirty="0" smtClean="0">
                <a:solidFill>
                  <a:srgbClr val="FFFF00"/>
                </a:solidFill>
                <a:cs typeface="Arial" pitchFamily="34" charset="0"/>
              </a:rPr>
              <a:t>.</a:t>
            </a:r>
            <a:r>
              <a:rPr lang="id-ID" sz="1200" b="1" dirty="0">
                <a:solidFill>
                  <a:srgbClr val="FFFF00"/>
                </a:solidFill>
                <a:cs typeface="Arial" pitchFamily="34" charset="0"/>
              </a:rPr>
              <a:t>	</a:t>
            </a:r>
            <a:r>
              <a:rPr lang="id-ID" sz="1200" b="1" dirty="0" smtClean="0">
                <a:solidFill>
                  <a:srgbClr val="FFFF00"/>
                </a:solidFill>
                <a:cs typeface="Arial" pitchFamily="34" charset="0"/>
              </a:rPr>
              <a:t>Pasar Cakung</a:t>
            </a:r>
            <a:r>
              <a:rPr lang="id-ID" sz="1200" b="1" dirty="0">
                <a:solidFill>
                  <a:srgbClr val="FFFF00"/>
                </a:solidFill>
                <a:cs typeface="Arial" pitchFamily="34" charset="0"/>
              </a:rPr>
              <a:t/>
            </a:r>
            <a:br>
              <a:rPr lang="id-ID" sz="1200" b="1" dirty="0">
                <a:solidFill>
                  <a:srgbClr val="FFFF00"/>
                </a:solidFill>
                <a:cs typeface="Arial" pitchFamily="34" charset="0"/>
              </a:rPr>
            </a:br>
            <a:r>
              <a:rPr lang="id-ID" sz="1200" b="1" dirty="0">
                <a:solidFill>
                  <a:srgbClr val="FFFF00"/>
                </a:solidFill>
                <a:cs typeface="Arial" pitchFamily="34" charset="0"/>
              </a:rPr>
              <a:t>	Kec </a:t>
            </a:r>
            <a:r>
              <a:rPr lang="id-ID" sz="1200" b="1" dirty="0" smtClean="0">
                <a:solidFill>
                  <a:srgbClr val="FFFF00"/>
                </a:solidFill>
                <a:cs typeface="Arial" pitchFamily="34" charset="0"/>
              </a:rPr>
              <a:t>Cakung</a:t>
            </a:r>
            <a:endParaRPr lang="id-ID" sz="1200" b="1" dirty="0">
              <a:solidFill>
                <a:srgbClr val="FFFF00"/>
              </a:solidFill>
              <a:cs typeface="Arial" pitchFamily="34" charset="0"/>
            </a:endParaRPr>
          </a:p>
        </p:txBody>
      </p:sp>
      <p:sp>
        <p:nvSpPr>
          <p:cNvPr id="7" name="Text Box 37"/>
          <p:cNvSpPr txBox="1">
            <a:spLocks noChangeArrowheads="1"/>
          </p:cNvSpPr>
          <p:nvPr/>
        </p:nvSpPr>
        <p:spPr bwMode="auto">
          <a:xfrm>
            <a:off x="6954056" y="1212017"/>
            <a:ext cx="2154448" cy="396000"/>
          </a:xfrm>
          <a:prstGeom prst="rect">
            <a:avLst/>
          </a:prstGeom>
          <a:solidFill>
            <a:srgbClr val="00B050"/>
          </a:solidFill>
          <a:ln w="6350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Aft>
                <a:spcPts val="1000"/>
              </a:spcAft>
              <a:tabLst>
                <a:tab pos="261938" algn="l"/>
              </a:tabLst>
            </a:pPr>
            <a:r>
              <a:rPr lang="id-ID" sz="1200" b="1" dirty="0">
                <a:solidFill>
                  <a:srgbClr val="FFFF00"/>
                </a:solidFill>
                <a:cs typeface="Arial" pitchFamily="34" charset="0"/>
              </a:rPr>
              <a:t>4</a:t>
            </a:r>
            <a:r>
              <a:rPr lang="id-ID" sz="1200" b="1" dirty="0" smtClean="0">
                <a:solidFill>
                  <a:srgbClr val="FFFF00"/>
                </a:solidFill>
                <a:cs typeface="Arial" pitchFamily="34" charset="0"/>
              </a:rPr>
              <a:t>.</a:t>
            </a:r>
            <a:r>
              <a:rPr lang="id-ID" sz="1200" b="1" dirty="0">
                <a:solidFill>
                  <a:srgbClr val="FFFF00"/>
                </a:solidFill>
                <a:cs typeface="Arial" pitchFamily="34" charset="0"/>
              </a:rPr>
              <a:t>	Pasar </a:t>
            </a:r>
            <a:r>
              <a:rPr lang="id-ID" sz="1200" b="1" dirty="0" smtClean="0">
                <a:solidFill>
                  <a:srgbClr val="FFFF00"/>
                </a:solidFill>
                <a:cs typeface="Arial" pitchFamily="34" charset="0"/>
              </a:rPr>
              <a:t>Cipinang Besar</a:t>
            </a:r>
            <a:r>
              <a:rPr lang="id-ID" sz="1200" b="1" dirty="0">
                <a:solidFill>
                  <a:srgbClr val="FFFF00"/>
                </a:solidFill>
                <a:cs typeface="Arial" pitchFamily="34" charset="0"/>
              </a:rPr>
              <a:t>	Kec </a:t>
            </a:r>
            <a:r>
              <a:rPr lang="id-ID" sz="1200" b="1" dirty="0" smtClean="0">
                <a:solidFill>
                  <a:srgbClr val="FFFF00"/>
                </a:solidFill>
                <a:cs typeface="Arial" pitchFamily="34" charset="0"/>
              </a:rPr>
              <a:t>Jatinegara</a:t>
            </a:r>
            <a:endParaRPr lang="id-ID" sz="1200" b="1" dirty="0">
              <a:solidFill>
                <a:srgbClr val="FFFF00"/>
              </a:solidFill>
              <a:cs typeface="Arial" pitchFamily="34" charset="0"/>
            </a:endParaRPr>
          </a:p>
        </p:txBody>
      </p:sp>
      <p:sp>
        <p:nvSpPr>
          <p:cNvPr id="8" name="Text Box 37"/>
          <p:cNvSpPr txBox="1">
            <a:spLocks noChangeArrowheads="1"/>
          </p:cNvSpPr>
          <p:nvPr/>
        </p:nvSpPr>
        <p:spPr bwMode="auto">
          <a:xfrm>
            <a:off x="6954056" y="1631102"/>
            <a:ext cx="2154448" cy="396000"/>
          </a:xfrm>
          <a:prstGeom prst="rect">
            <a:avLst/>
          </a:prstGeom>
          <a:solidFill>
            <a:srgbClr val="00B050"/>
          </a:solidFill>
          <a:ln w="6350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Aft>
                <a:spcPts val="1000"/>
              </a:spcAft>
              <a:tabLst>
                <a:tab pos="261938" algn="l"/>
              </a:tabLst>
            </a:pPr>
            <a:r>
              <a:rPr lang="id-ID" sz="1200" b="1" dirty="0" smtClean="0">
                <a:solidFill>
                  <a:srgbClr val="FFFF00"/>
                </a:solidFill>
                <a:cs typeface="Arial" pitchFamily="34" charset="0"/>
              </a:rPr>
              <a:t>5.	Pasar Cipinang Kebembem</a:t>
            </a:r>
            <a:br>
              <a:rPr lang="id-ID" sz="1200" b="1" dirty="0" smtClean="0">
                <a:solidFill>
                  <a:srgbClr val="FFFF00"/>
                </a:solidFill>
                <a:cs typeface="Arial" pitchFamily="34" charset="0"/>
              </a:rPr>
            </a:br>
            <a:r>
              <a:rPr lang="id-ID" sz="1200" b="1" dirty="0" smtClean="0">
                <a:solidFill>
                  <a:srgbClr val="FFFF00"/>
                </a:solidFill>
                <a:cs typeface="Arial" pitchFamily="34" charset="0"/>
              </a:rPr>
              <a:t>	Kec Pulo Gadung</a:t>
            </a:r>
          </a:p>
        </p:txBody>
      </p:sp>
      <p:sp>
        <p:nvSpPr>
          <p:cNvPr id="9" name="Text Box 37"/>
          <p:cNvSpPr txBox="1">
            <a:spLocks noChangeArrowheads="1"/>
          </p:cNvSpPr>
          <p:nvPr/>
        </p:nvSpPr>
        <p:spPr bwMode="auto">
          <a:xfrm>
            <a:off x="6954056" y="2050186"/>
            <a:ext cx="2154448" cy="396000"/>
          </a:xfrm>
          <a:prstGeom prst="rect">
            <a:avLst/>
          </a:prstGeom>
          <a:solidFill>
            <a:srgbClr val="00B050"/>
          </a:solidFill>
          <a:ln w="6350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Aft>
                <a:spcPts val="1000"/>
              </a:spcAft>
              <a:tabLst>
                <a:tab pos="261938" algn="l"/>
              </a:tabLst>
            </a:pPr>
            <a:r>
              <a:rPr lang="id-ID" sz="1200" b="1" dirty="0" smtClean="0">
                <a:solidFill>
                  <a:srgbClr val="FFFF00"/>
                </a:solidFill>
                <a:cs typeface="Arial" pitchFamily="34" charset="0"/>
              </a:rPr>
              <a:t>6.	Pasar Cipinang Muara</a:t>
            </a:r>
            <a:br>
              <a:rPr lang="id-ID" sz="1200" b="1" dirty="0" smtClean="0">
                <a:solidFill>
                  <a:srgbClr val="FFFF00"/>
                </a:solidFill>
                <a:cs typeface="Arial" pitchFamily="34" charset="0"/>
              </a:rPr>
            </a:br>
            <a:r>
              <a:rPr lang="id-ID" sz="1200" b="1" dirty="0" smtClean="0">
                <a:solidFill>
                  <a:srgbClr val="FFFF00"/>
                </a:solidFill>
                <a:cs typeface="Arial" pitchFamily="34" charset="0"/>
              </a:rPr>
              <a:t>	Kec Jatinegara</a:t>
            </a:r>
          </a:p>
        </p:txBody>
      </p:sp>
      <p:sp>
        <p:nvSpPr>
          <p:cNvPr id="10" name="Text Box 37"/>
          <p:cNvSpPr txBox="1">
            <a:spLocks noChangeArrowheads="1"/>
          </p:cNvSpPr>
          <p:nvPr/>
        </p:nvSpPr>
        <p:spPr bwMode="auto">
          <a:xfrm>
            <a:off x="6954056" y="2460218"/>
            <a:ext cx="2154448" cy="396000"/>
          </a:xfrm>
          <a:prstGeom prst="rect">
            <a:avLst/>
          </a:prstGeom>
          <a:solidFill>
            <a:srgbClr val="00B050"/>
          </a:solidFill>
          <a:ln w="6350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Aft>
                <a:spcPts val="1000"/>
              </a:spcAft>
              <a:tabLst>
                <a:tab pos="261938" algn="l"/>
              </a:tabLst>
            </a:pPr>
            <a:r>
              <a:rPr lang="id-ID" sz="1200" b="1" dirty="0" smtClean="0">
                <a:solidFill>
                  <a:srgbClr val="FFFF00"/>
                </a:solidFill>
                <a:cs typeface="Arial" pitchFamily="34" charset="0"/>
              </a:rPr>
              <a:t>7.	Pasar Duren Sawit</a:t>
            </a:r>
            <a:br>
              <a:rPr lang="id-ID" sz="1200" b="1" dirty="0" smtClean="0">
                <a:solidFill>
                  <a:srgbClr val="FFFF00"/>
                </a:solidFill>
                <a:cs typeface="Arial" pitchFamily="34" charset="0"/>
              </a:rPr>
            </a:br>
            <a:r>
              <a:rPr lang="id-ID" sz="1200" b="1" dirty="0" smtClean="0">
                <a:solidFill>
                  <a:srgbClr val="FFFF00"/>
                </a:solidFill>
                <a:cs typeface="Arial" pitchFamily="34" charset="0"/>
              </a:rPr>
              <a:t>	Kec Duren Sawit</a:t>
            </a:r>
          </a:p>
        </p:txBody>
      </p:sp>
      <p:sp>
        <p:nvSpPr>
          <p:cNvPr id="11" name="Text Box 37"/>
          <p:cNvSpPr txBox="1">
            <a:spLocks noChangeArrowheads="1"/>
          </p:cNvSpPr>
          <p:nvPr/>
        </p:nvSpPr>
        <p:spPr bwMode="auto">
          <a:xfrm>
            <a:off x="6954056" y="2879304"/>
            <a:ext cx="2154448" cy="396000"/>
          </a:xfrm>
          <a:prstGeom prst="rect">
            <a:avLst/>
          </a:prstGeom>
          <a:solidFill>
            <a:srgbClr val="00B050"/>
          </a:solidFill>
          <a:ln w="6350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Aft>
                <a:spcPts val="1000"/>
              </a:spcAft>
              <a:tabLst>
                <a:tab pos="261938" algn="l"/>
              </a:tabLst>
            </a:pPr>
            <a:r>
              <a:rPr lang="id-ID" sz="1200" b="1" dirty="0" smtClean="0">
                <a:solidFill>
                  <a:srgbClr val="FFFF00"/>
                </a:solidFill>
                <a:cs typeface="Arial" pitchFamily="34" charset="0"/>
              </a:rPr>
              <a:t>8.	Pasar Kampung Ambon	Kec Pulogadung</a:t>
            </a:r>
          </a:p>
        </p:txBody>
      </p:sp>
      <p:sp>
        <p:nvSpPr>
          <p:cNvPr id="12" name="Text Box 37"/>
          <p:cNvSpPr txBox="1">
            <a:spLocks noChangeArrowheads="1"/>
          </p:cNvSpPr>
          <p:nvPr/>
        </p:nvSpPr>
        <p:spPr bwMode="auto">
          <a:xfrm>
            <a:off x="6954054" y="3307442"/>
            <a:ext cx="2154449" cy="396000"/>
          </a:xfrm>
          <a:prstGeom prst="rect">
            <a:avLst/>
          </a:prstGeom>
          <a:solidFill>
            <a:srgbClr val="00B050"/>
          </a:solidFill>
          <a:ln w="6350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Aft>
                <a:spcPts val="1000"/>
              </a:spcAft>
              <a:tabLst>
                <a:tab pos="261938" algn="l"/>
              </a:tabLst>
            </a:pPr>
            <a:r>
              <a:rPr lang="id-ID" sz="1200" b="1" dirty="0" smtClean="0">
                <a:solidFill>
                  <a:srgbClr val="FFFF00"/>
                </a:solidFill>
                <a:cs typeface="Arial" pitchFamily="34" charset="0"/>
              </a:rPr>
              <a:t>9.	Pasar Kayu Jati	Kec Pulogadung</a:t>
            </a:r>
          </a:p>
        </p:txBody>
      </p:sp>
      <p:sp>
        <p:nvSpPr>
          <p:cNvPr id="13" name="Text Box 37"/>
          <p:cNvSpPr txBox="1">
            <a:spLocks noChangeArrowheads="1"/>
          </p:cNvSpPr>
          <p:nvPr/>
        </p:nvSpPr>
        <p:spPr bwMode="auto">
          <a:xfrm>
            <a:off x="6954053" y="3717032"/>
            <a:ext cx="2154449" cy="396000"/>
          </a:xfrm>
          <a:prstGeom prst="rect">
            <a:avLst/>
          </a:prstGeom>
          <a:solidFill>
            <a:srgbClr val="00B050"/>
          </a:solidFill>
          <a:ln w="6350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Aft>
                <a:spcPts val="1000"/>
              </a:spcAft>
              <a:tabLst>
                <a:tab pos="261938" algn="l"/>
              </a:tabLst>
            </a:pPr>
            <a:r>
              <a:rPr lang="id-ID" sz="1200" b="1" dirty="0" smtClean="0">
                <a:solidFill>
                  <a:srgbClr val="FFFF00"/>
                </a:solidFill>
                <a:cs typeface="Arial" pitchFamily="34" charset="0"/>
              </a:rPr>
              <a:t>10.	Pasar Klender </a:t>
            </a:r>
            <a:br>
              <a:rPr lang="id-ID" sz="1200" b="1" dirty="0" smtClean="0">
                <a:solidFill>
                  <a:srgbClr val="FFFF00"/>
                </a:solidFill>
                <a:cs typeface="Arial" pitchFamily="34" charset="0"/>
              </a:rPr>
            </a:br>
            <a:r>
              <a:rPr lang="id-ID" sz="1200" b="1" dirty="0" smtClean="0">
                <a:solidFill>
                  <a:srgbClr val="FFFF00"/>
                </a:solidFill>
                <a:cs typeface="Arial" pitchFamily="34" charset="0"/>
              </a:rPr>
              <a:t>	Kec Cakung</a:t>
            </a:r>
          </a:p>
        </p:txBody>
      </p:sp>
      <p:sp>
        <p:nvSpPr>
          <p:cNvPr id="26" name="Text Box 37"/>
          <p:cNvSpPr txBox="1">
            <a:spLocks noChangeArrowheads="1"/>
          </p:cNvSpPr>
          <p:nvPr/>
        </p:nvSpPr>
        <p:spPr bwMode="auto">
          <a:xfrm>
            <a:off x="6948264" y="4127064"/>
            <a:ext cx="2160240" cy="396000"/>
          </a:xfrm>
          <a:prstGeom prst="rect">
            <a:avLst/>
          </a:prstGeom>
          <a:solidFill>
            <a:srgbClr val="00B050"/>
          </a:solidFill>
          <a:ln w="6350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Aft>
                <a:spcPts val="1000"/>
              </a:spcAft>
              <a:tabLst>
                <a:tab pos="261938" algn="l"/>
              </a:tabLst>
            </a:pPr>
            <a:r>
              <a:rPr lang="id-ID" sz="1200" b="1" dirty="0" smtClean="0">
                <a:solidFill>
                  <a:srgbClr val="FFFF00"/>
                </a:solidFill>
                <a:cs typeface="Arial" pitchFamily="34" charset="0"/>
              </a:rPr>
              <a:t>11.	Pasar Pondok Bambu	Kec Duren Sawit</a:t>
            </a:r>
          </a:p>
        </p:txBody>
      </p:sp>
      <p:sp>
        <p:nvSpPr>
          <p:cNvPr id="27" name="Text Box 37"/>
          <p:cNvSpPr txBox="1">
            <a:spLocks noChangeArrowheads="1"/>
          </p:cNvSpPr>
          <p:nvPr/>
        </p:nvSpPr>
        <p:spPr bwMode="auto">
          <a:xfrm>
            <a:off x="6942474" y="4555644"/>
            <a:ext cx="2166028" cy="396000"/>
          </a:xfrm>
          <a:prstGeom prst="rect">
            <a:avLst/>
          </a:prstGeom>
          <a:solidFill>
            <a:srgbClr val="00B050"/>
          </a:solidFill>
          <a:ln w="6350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Aft>
                <a:spcPts val="1000"/>
              </a:spcAft>
              <a:tabLst>
                <a:tab pos="261938" algn="l"/>
              </a:tabLst>
            </a:pPr>
            <a:r>
              <a:rPr lang="id-ID" sz="1200" b="1" dirty="0" smtClean="0">
                <a:solidFill>
                  <a:srgbClr val="FFFF00"/>
                </a:solidFill>
                <a:cs typeface="Arial" pitchFamily="34" charset="0"/>
              </a:rPr>
              <a:t>12.	Pasar Prumpung Tengah	Kec Jatinegara</a:t>
            </a:r>
          </a:p>
        </p:txBody>
      </p:sp>
      <p:sp>
        <p:nvSpPr>
          <p:cNvPr id="28" name="Text Box 37"/>
          <p:cNvSpPr txBox="1">
            <a:spLocks noChangeArrowheads="1"/>
          </p:cNvSpPr>
          <p:nvPr/>
        </p:nvSpPr>
        <p:spPr bwMode="auto">
          <a:xfrm>
            <a:off x="6936684" y="4976964"/>
            <a:ext cx="2171820" cy="396000"/>
          </a:xfrm>
          <a:prstGeom prst="rect">
            <a:avLst/>
          </a:prstGeom>
          <a:solidFill>
            <a:srgbClr val="00B050"/>
          </a:solidFill>
          <a:ln w="6350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Aft>
                <a:spcPts val="1000"/>
              </a:spcAft>
              <a:tabLst>
                <a:tab pos="261938" algn="l"/>
              </a:tabLst>
            </a:pPr>
            <a:r>
              <a:rPr lang="id-ID" sz="1200" b="1" dirty="0" smtClean="0">
                <a:solidFill>
                  <a:srgbClr val="FFFF00"/>
                </a:solidFill>
                <a:cs typeface="Arial" pitchFamily="34" charset="0"/>
              </a:rPr>
              <a:t>13.	Pasar Pulogadung	Kec Pulogadung</a:t>
            </a:r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187"/>
          <a:stretch/>
        </p:blipFill>
        <p:spPr>
          <a:xfrm>
            <a:off x="749786" y="668700"/>
            <a:ext cx="5982454" cy="5578148"/>
          </a:xfrm>
          <a:prstGeom prst="rect">
            <a:avLst/>
          </a:prstGeom>
        </p:spPr>
      </p:pic>
      <p:sp>
        <p:nvSpPr>
          <p:cNvPr id="60" name="Text Box 37"/>
          <p:cNvSpPr txBox="1">
            <a:spLocks noChangeArrowheads="1"/>
          </p:cNvSpPr>
          <p:nvPr/>
        </p:nvSpPr>
        <p:spPr bwMode="auto">
          <a:xfrm>
            <a:off x="6939542" y="5414155"/>
            <a:ext cx="2168962" cy="396000"/>
          </a:xfrm>
          <a:prstGeom prst="rect">
            <a:avLst/>
          </a:prstGeom>
          <a:solidFill>
            <a:srgbClr val="00B050"/>
          </a:solidFill>
          <a:ln w="6350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Aft>
                <a:spcPts val="1000"/>
              </a:spcAft>
              <a:tabLst>
                <a:tab pos="261938" algn="l"/>
              </a:tabLst>
            </a:pPr>
            <a:r>
              <a:rPr lang="id-ID" sz="1200" b="1" dirty="0" smtClean="0">
                <a:solidFill>
                  <a:srgbClr val="FFFF00"/>
                </a:solidFill>
                <a:cs typeface="Arial" pitchFamily="34" charset="0"/>
              </a:rPr>
              <a:t>14.	Pasar Rawamangun	Kec Pulogadung</a:t>
            </a:r>
          </a:p>
        </p:txBody>
      </p:sp>
      <p:sp>
        <p:nvSpPr>
          <p:cNvPr id="61" name="Text Box 37"/>
          <p:cNvSpPr txBox="1">
            <a:spLocks noChangeArrowheads="1"/>
          </p:cNvSpPr>
          <p:nvPr/>
        </p:nvSpPr>
        <p:spPr bwMode="auto">
          <a:xfrm>
            <a:off x="6948264" y="5851352"/>
            <a:ext cx="2160238" cy="396000"/>
          </a:xfrm>
          <a:prstGeom prst="rect">
            <a:avLst/>
          </a:prstGeom>
          <a:solidFill>
            <a:srgbClr val="00B050"/>
          </a:solidFill>
          <a:ln w="6350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Aft>
                <a:spcPts val="1000"/>
              </a:spcAft>
              <a:tabLst>
                <a:tab pos="261938" algn="l"/>
              </a:tabLst>
            </a:pPr>
            <a:r>
              <a:rPr lang="id-ID" sz="1200" b="1" dirty="0" smtClean="0">
                <a:solidFill>
                  <a:srgbClr val="FFFF00"/>
                </a:solidFill>
                <a:cs typeface="Arial" pitchFamily="34" charset="0"/>
              </a:rPr>
              <a:t>15.	Pasar Sawah Barat	Kec Duren Sawit</a:t>
            </a:r>
          </a:p>
        </p:txBody>
      </p:sp>
      <p:sp>
        <p:nvSpPr>
          <p:cNvPr id="2" name="Rectangle 1"/>
          <p:cNvSpPr/>
          <p:nvPr/>
        </p:nvSpPr>
        <p:spPr>
          <a:xfrm>
            <a:off x="4134162" y="4834099"/>
            <a:ext cx="294089" cy="24178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hangingPunct="1"/>
            <a:r>
              <a:rPr lang="id-ID" dirty="0" smtClean="0">
                <a:solidFill>
                  <a:srgbClr val="FFFFFF"/>
                </a:solidFill>
              </a:rPr>
              <a:t>K</a:t>
            </a:r>
            <a:endParaRPr lang="en-US" dirty="0">
              <a:solidFill>
                <a:srgbClr val="FFFFFF"/>
              </a:solidFill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4058075" y="2555599"/>
            <a:ext cx="1438871" cy="3665144"/>
            <a:chOff x="4058075" y="2924944"/>
            <a:chExt cx="1438871" cy="3665144"/>
          </a:xfrm>
        </p:grpSpPr>
        <p:sp>
          <p:nvSpPr>
            <p:cNvPr id="62" name="Oval 61"/>
            <p:cNvSpPr/>
            <p:nvPr/>
          </p:nvSpPr>
          <p:spPr>
            <a:xfrm>
              <a:off x="5214282" y="3285025"/>
              <a:ext cx="282664" cy="280768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eaLnBrk="1" hangingPunct="1"/>
              <a:r>
                <a:rPr lang="id-ID" sz="1400" b="1" dirty="0" smtClean="0">
                  <a:solidFill>
                    <a:srgbClr val="FFFF00"/>
                  </a:solidFill>
                </a:rPr>
                <a:t>1</a:t>
              </a:r>
              <a:endParaRPr lang="en-US" sz="1400" b="1" dirty="0">
                <a:solidFill>
                  <a:srgbClr val="FFFF00"/>
                </a:solidFill>
              </a:endParaRPr>
            </a:p>
          </p:txBody>
        </p:sp>
        <p:sp>
          <p:nvSpPr>
            <p:cNvPr id="63" name="Oval 62"/>
            <p:cNvSpPr/>
            <p:nvPr/>
          </p:nvSpPr>
          <p:spPr>
            <a:xfrm>
              <a:off x="4958670" y="3140968"/>
              <a:ext cx="282664" cy="280768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eaLnBrk="1" hangingPunct="1"/>
              <a:r>
                <a:rPr lang="id-ID" sz="1400" b="1" dirty="0" smtClean="0">
                  <a:solidFill>
                    <a:srgbClr val="FFFF00"/>
                  </a:solidFill>
                </a:rPr>
                <a:t>2</a:t>
              </a:r>
              <a:endParaRPr lang="en-US" sz="1400" b="1" dirty="0">
                <a:solidFill>
                  <a:srgbClr val="FFFF00"/>
                </a:solidFill>
              </a:endParaRPr>
            </a:p>
          </p:txBody>
        </p:sp>
        <p:sp>
          <p:nvSpPr>
            <p:cNvPr id="64" name="Oval 63"/>
            <p:cNvSpPr/>
            <p:nvPr/>
          </p:nvSpPr>
          <p:spPr>
            <a:xfrm>
              <a:off x="4449935" y="4019023"/>
              <a:ext cx="282664" cy="280768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eaLnBrk="1" hangingPunct="1"/>
              <a:r>
                <a:rPr lang="id-ID" sz="1400" b="1" dirty="0" smtClean="0">
                  <a:solidFill>
                    <a:srgbClr val="FFFF00"/>
                  </a:solidFill>
                </a:rPr>
                <a:t>3</a:t>
              </a:r>
              <a:endParaRPr lang="en-US" sz="1400" b="1" dirty="0">
                <a:solidFill>
                  <a:srgbClr val="FFFF00"/>
                </a:solidFill>
              </a:endParaRPr>
            </a:p>
          </p:txBody>
        </p:sp>
        <p:sp>
          <p:nvSpPr>
            <p:cNvPr id="65" name="Oval 64"/>
            <p:cNvSpPr/>
            <p:nvPr/>
          </p:nvSpPr>
          <p:spPr>
            <a:xfrm>
              <a:off x="4371214" y="6006944"/>
              <a:ext cx="282664" cy="280768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eaLnBrk="1" hangingPunct="1"/>
              <a:r>
                <a:rPr lang="id-ID" sz="1400" b="1" dirty="0" smtClean="0">
                  <a:solidFill>
                    <a:srgbClr val="FFFF00"/>
                  </a:solidFill>
                </a:rPr>
                <a:t>7</a:t>
              </a:r>
              <a:endParaRPr lang="en-US" sz="1400" b="1" dirty="0">
                <a:solidFill>
                  <a:srgbClr val="FFFF00"/>
                </a:solidFill>
              </a:endParaRPr>
            </a:p>
          </p:txBody>
        </p:sp>
        <p:sp>
          <p:nvSpPr>
            <p:cNvPr id="66" name="Oval 65"/>
            <p:cNvSpPr/>
            <p:nvPr/>
          </p:nvSpPr>
          <p:spPr>
            <a:xfrm>
              <a:off x="4058075" y="5726176"/>
              <a:ext cx="282664" cy="280768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eaLnBrk="1" hangingPunct="1"/>
              <a:r>
                <a:rPr lang="id-ID" sz="1400" b="1" dirty="0" smtClean="0">
                  <a:solidFill>
                    <a:srgbClr val="FFFF00"/>
                  </a:solidFill>
                </a:rPr>
                <a:t>5</a:t>
              </a:r>
              <a:endParaRPr lang="en-US" sz="1400" b="1" dirty="0">
                <a:solidFill>
                  <a:srgbClr val="FFFF00"/>
                </a:solidFill>
              </a:endParaRPr>
            </a:p>
          </p:txBody>
        </p:sp>
        <p:sp>
          <p:nvSpPr>
            <p:cNvPr id="67" name="Oval 66"/>
            <p:cNvSpPr/>
            <p:nvPr/>
          </p:nvSpPr>
          <p:spPr>
            <a:xfrm>
              <a:off x="4558158" y="3849719"/>
              <a:ext cx="282664" cy="280768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eaLnBrk="1" hangingPunct="1"/>
              <a:r>
                <a:rPr lang="id-ID" sz="1400" b="1" dirty="0" smtClean="0">
                  <a:solidFill>
                    <a:srgbClr val="FFFF00"/>
                  </a:solidFill>
                </a:rPr>
                <a:t>6</a:t>
              </a:r>
              <a:endParaRPr lang="en-US" sz="1400" b="1" dirty="0">
                <a:solidFill>
                  <a:srgbClr val="FFFF00"/>
                </a:solidFill>
              </a:endParaRPr>
            </a:p>
          </p:txBody>
        </p:sp>
        <p:sp>
          <p:nvSpPr>
            <p:cNvPr id="68" name="Oval 67"/>
            <p:cNvSpPr/>
            <p:nvPr/>
          </p:nvSpPr>
          <p:spPr>
            <a:xfrm>
              <a:off x="4995574" y="3366153"/>
              <a:ext cx="282664" cy="280768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eaLnBrk="1" hangingPunct="1"/>
              <a:r>
                <a:rPr lang="id-ID" sz="1400" b="1" dirty="0" smtClean="0">
                  <a:solidFill>
                    <a:srgbClr val="FFFF00"/>
                  </a:solidFill>
                </a:rPr>
                <a:t>8</a:t>
              </a:r>
              <a:endParaRPr lang="en-US" sz="1400" b="1" dirty="0">
                <a:solidFill>
                  <a:srgbClr val="FFFF00"/>
                </a:solidFill>
              </a:endParaRPr>
            </a:p>
          </p:txBody>
        </p:sp>
        <p:sp>
          <p:nvSpPr>
            <p:cNvPr id="69" name="Oval 68"/>
            <p:cNvSpPr/>
            <p:nvPr/>
          </p:nvSpPr>
          <p:spPr>
            <a:xfrm>
              <a:off x="4278178" y="6309320"/>
              <a:ext cx="282664" cy="280768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eaLnBrk="1" hangingPunct="1"/>
              <a:r>
                <a:rPr lang="id-ID" sz="1400" b="1" dirty="0" smtClean="0">
                  <a:solidFill>
                    <a:srgbClr val="FFFF00"/>
                  </a:solidFill>
                </a:rPr>
                <a:t>4</a:t>
              </a:r>
              <a:endParaRPr lang="en-US" sz="1400" b="1" dirty="0">
                <a:solidFill>
                  <a:srgbClr val="FFFF00"/>
                </a:solidFill>
              </a:endParaRPr>
            </a:p>
          </p:txBody>
        </p:sp>
        <p:sp>
          <p:nvSpPr>
            <p:cNvPr id="70" name="Oval 69"/>
            <p:cNvSpPr/>
            <p:nvPr/>
          </p:nvSpPr>
          <p:spPr>
            <a:xfrm>
              <a:off x="4427562" y="5020440"/>
              <a:ext cx="282664" cy="280768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eaLnBrk="1" hangingPunct="1"/>
              <a:r>
                <a:rPr lang="id-ID" sz="1400" b="1" dirty="0" smtClean="0">
                  <a:solidFill>
                    <a:srgbClr val="FFFF00"/>
                  </a:solidFill>
                </a:rPr>
                <a:t>9</a:t>
              </a:r>
              <a:endParaRPr lang="en-US" sz="1400" b="1" dirty="0">
                <a:solidFill>
                  <a:srgbClr val="FFFF00"/>
                </a:solidFill>
              </a:endParaRPr>
            </a:p>
          </p:txBody>
        </p:sp>
        <p:sp>
          <p:nvSpPr>
            <p:cNvPr id="71" name="Oval 70"/>
            <p:cNvSpPr/>
            <p:nvPr/>
          </p:nvSpPr>
          <p:spPr>
            <a:xfrm>
              <a:off x="4494202" y="3436264"/>
              <a:ext cx="282664" cy="280768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eaLnBrk="1" hangingPunct="1"/>
              <a:r>
                <a:rPr lang="id-ID" sz="1400" b="1" dirty="0" smtClean="0">
                  <a:solidFill>
                    <a:srgbClr val="FFFF00"/>
                  </a:solidFill>
                </a:rPr>
                <a:t>10</a:t>
              </a:r>
              <a:endParaRPr lang="en-US" sz="1400" b="1" dirty="0">
                <a:solidFill>
                  <a:srgbClr val="FFFF00"/>
                </a:solidFill>
              </a:endParaRPr>
            </a:p>
          </p:txBody>
        </p:sp>
        <p:sp>
          <p:nvSpPr>
            <p:cNvPr id="72" name="Oval 71"/>
            <p:cNvSpPr/>
            <p:nvPr/>
          </p:nvSpPr>
          <p:spPr>
            <a:xfrm>
              <a:off x="4134162" y="3154161"/>
              <a:ext cx="282664" cy="280768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eaLnBrk="1" hangingPunct="1"/>
              <a:r>
                <a:rPr lang="id-ID" sz="1400" b="1" dirty="0" smtClean="0">
                  <a:solidFill>
                    <a:srgbClr val="FFFF00"/>
                  </a:solidFill>
                </a:rPr>
                <a:t>11</a:t>
              </a:r>
              <a:endParaRPr lang="en-US" sz="1400" b="1" dirty="0">
                <a:solidFill>
                  <a:srgbClr val="FFFF00"/>
                </a:solidFill>
              </a:endParaRPr>
            </a:p>
          </p:txBody>
        </p:sp>
        <p:sp>
          <p:nvSpPr>
            <p:cNvPr id="73" name="Oval 72"/>
            <p:cNvSpPr/>
            <p:nvPr/>
          </p:nvSpPr>
          <p:spPr>
            <a:xfrm>
              <a:off x="4283546" y="3356992"/>
              <a:ext cx="282664" cy="280768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eaLnBrk="1" hangingPunct="1"/>
              <a:r>
                <a:rPr lang="id-ID" sz="1400" b="1" dirty="0" smtClean="0">
                  <a:solidFill>
                    <a:srgbClr val="FFFF00"/>
                  </a:solidFill>
                </a:rPr>
                <a:t>12</a:t>
              </a:r>
              <a:endParaRPr lang="en-US" sz="1400" b="1" dirty="0">
                <a:solidFill>
                  <a:srgbClr val="FFFF00"/>
                </a:solidFill>
              </a:endParaRPr>
            </a:p>
          </p:txBody>
        </p:sp>
        <p:sp>
          <p:nvSpPr>
            <p:cNvPr id="74" name="Oval 73"/>
            <p:cNvSpPr/>
            <p:nvPr/>
          </p:nvSpPr>
          <p:spPr>
            <a:xfrm>
              <a:off x="4720962" y="3292248"/>
              <a:ext cx="282664" cy="280768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eaLnBrk="1" hangingPunct="1"/>
              <a:r>
                <a:rPr lang="id-ID" sz="1400" b="1" dirty="0" smtClean="0">
                  <a:solidFill>
                    <a:srgbClr val="FFFF00"/>
                  </a:solidFill>
                </a:rPr>
                <a:t>13</a:t>
              </a:r>
              <a:endParaRPr lang="en-US" sz="1400" b="1" dirty="0">
                <a:solidFill>
                  <a:srgbClr val="FFFF00"/>
                </a:solidFill>
              </a:endParaRPr>
            </a:p>
          </p:txBody>
        </p:sp>
        <p:sp>
          <p:nvSpPr>
            <p:cNvPr id="75" name="Oval 74"/>
            <p:cNvSpPr/>
            <p:nvPr/>
          </p:nvSpPr>
          <p:spPr>
            <a:xfrm>
              <a:off x="4199407" y="2924944"/>
              <a:ext cx="282664" cy="280768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eaLnBrk="1" hangingPunct="1"/>
              <a:r>
                <a:rPr lang="id-ID" sz="1400" b="1" dirty="0" smtClean="0">
                  <a:solidFill>
                    <a:srgbClr val="FFFF00"/>
                  </a:solidFill>
                </a:rPr>
                <a:t>14</a:t>
              </a:r>
              <a:endParaRPr lang="en-US" sz="1400" b="1" dirty="0">
                <a:solidFill>
                  <a:srgbClr val="FFFF00"/>
                </a:solidFill>
              </a:endParaRPr>
            </a:p>
          </p:txBody>
        </p:sp>
        <p:sp>
          <p:nvSpPr>
            <p:cNvPr id="76" name="Oval 75"/>
            <p:cNvSpPr/>
            <p:nvPr/>
          </p:nvSpPr>
          <p:spPr>
            <a:xfrm>
              <a:off x="4416826" y="3652288"/>
              <a:ext cx="282664" cy="280768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eaLnBrk="1" hangingPunct="1"/>
              <a:r>
                <a:rPr lang="id-ID" sz="1400" b="1" dirty="0" smtClean="0">
                  <a:solidFill>
                    <a:srgbClr val="FFFF00"/>
                  </a:solidFill>
                </a:rPr>
                <a:t>15</a:t>
              </a:r>
              <a:endParaRPr lang="en-US" sz="1400" b="1" dirty="0">
                <a:solidFill>
                  <a:srgbClr val="FFFF00"/>
                </a:solidFill>
              </a:endParaRPr>
            </a:p>
          </p:txBody>
        </p:sp>
      </p:grpSp>
      <p:sp>
        <p:nvSpPr>
          <p:cNvPr id="78" name="Text Box 37"/>
          <p:cNvSpPr txBox="1">
            <a:spLocks noChangeArrowheads="1"/>
          </p:cNvSpPr>
          <p:nvPr/>
        </p:nvSpPr>
        <p:spPr bwMode="auto">
          <a:xfrm>
            <a:off x="4782656" y="4976460"/>
            <a:ext cx="2154028" cy="396000"/>
          </a:xfrm>
          <a:prstGeom prst="rect">
            <a:avLst/>
          </a:prstGeom>
          <a:solidFill>
            <a:srgbClr val="00B050"/>
          </a:solidFill>
          <a:ln w="6350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Aft>
                <a:spcPts val="1000"/>
              </a:spcAft>
              <a:tabLst>
                <a:tab pos="261938" algn="l"/>
              </a:tabLst>
            </a:pPr>
            <a:r>
              <a:rPr lang="id-ID" sz="1200" b="1" dirty="0" smtClean="0">
                <a:solidFill>
                  <a:srgbClr val="FFFF00"/>
                </a:solidFill>
                <a:cs typeface="Arial" pitchFamily="34" charset="0"/>
              </a:rPr>
              <a:t>16.	Pasar Sunan Giri	Rawamangun</a:t>
            </a:r>
          </a:p>
        </p:txBody>
      </p:sp>
      <p:sp>
        <p:nvSpPr>
          <p:cNvPr id="79" name="Text Box 37"/>
          <p:cNvSpPr txBox="1">
            <a:spLocks noChangeArrowheads="1"/>
          </p:cNvSpPr>
          <p:nvPr/>
        </p:nvSpPr>
        <p:spPr bwMode="auto">
          <a:xfrm>
            <a:off x="4785411" y="5413651"/>
            <a:ext cx="2151273" cy="396000"/>
          </a:xfrm>
          <a:prstGeom prst="rect">
            <a:avLst/>
          </a:prstGeom>
          <a:solidFill>
            <a:srgbClr val="00B050"/>
          </a:solidFill>
          <a:ln w="6350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Aft>
                <a:spcPts val="1000"/>
              </a:spcAft>
              <a:tabLst>
                <a:tab pos="261938" algn="l"/>
              </a:tabLst>
            </a:pPr>
            <a:r>
              <a:rPr lang="id-ID" sz="1200" b="1" dirty="0" smtClean="0">
                <a:solidFill>
                  <a:srgbClr val="FFFF00"/>
                </a:solidFill>
                <a:cs typeface="Arial" pitchFamily="34" charset="0"/>
              </a:rPr>
              <a:t>17.	Pasar Ujung Menteng	Kec Cakung</a:t>
            </a:r>
          </a:p>
        </p:txBody>
      </p:sp>
      <p:sp>
        <p:nvSpPr>
          <p:cNvPr id="80" name="Text Box 37"/>
          <p:cNvSpPr txBox="1">
            <a:spLocks noChangeArrowheads="1"/>
          </p:cNvSpPr>
          <p:nvPr/>
        </p:nvSpPr>
        <p:spPr bwMode="auto">
          <a:xfrm>
            <a:off x="4793819" y="5850848"/>
            <a:ext cx="2142865" cy="396000"/>
          </a:xfrm>
          <a:prstGeom prst="rect">
            <a:avLst/>
          </a:prstGeom>
          <a:solidFill>
            <a:srgbClr val="00B050"/>
          </a:solidFill>
          <a:ln w="6350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Aft>
                <a:spcPts val="1000"/>
              </a:spcAft>
              <a:tabLst>
                <a:tab pos="261938" algn="l"/>
              </a:tabLst>
            </a:pPr>
            <a:r>
              <a:rPr lang="id-ID" sz="1200" b="1" dirty="0" smtClean="0">
                <a:solidFill>
                  <a:srgbClr val="FFFF00"/>
                </a:solidFill>
                <a:cs typeface="Arial" pitchFamily="34" charset="0"/>
              </a:rPr>
              <a:t>18.	Tnh kosong Duren Sawit	Kec Duren Sawit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4499570" y="2199977"/>
            <a:ext cx="1442252" cy="1651766"/>
            <a:chOff x="4499570" y="2569322"/>
            <a:chExt cx="1442252" cy="1651766"/>
          </a:xfrm>
        </p:grpSpPr>
        <p:sp>
          <p:nvSpPr>
            <p:cNvPr id="81" name="Oval 80"/>
            <p:cNvSpPr/>
            <p:nvPr/>
          </p:nvSpPr>
          <p:spPr>
            <a:xfrm>
              <a:off x="4499570" y="3140968"/>
              <a:ext cx="282664" cy="280768"/>
            </a:xfrm>
            <a:prstGeom prst="ellipse">
              <a:avLst/>
            </a:prstGeom>
            <a:solidFill>
              <a:srgbClr val="00B050"/>
            </a:solidFill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eaLnBrk="1" hangingPunct="1"/>
              <a:r>
                <a:rPr lang="id-ID" sz="1200" b="1" dirty="0" smtClean="0">
                  <a:solidFill>
                    <a:srgbClr val="FFFF00"/>
                  </a:solidFill>
                </a:rPr>
                <a:t>14</a:t>
              </a:r>
              <a:endParaRPr lang="en-US" sz="1200" b="1" dirty="0">
                <a:solidFill>
                  <a:srgbClr val="FFFF00"/>
                </a:solidFill>
              </a:endParaRPr>
            </a:p>
          </p:txBody>
        </p:sp>
        <p:sp>
          <p:nvSpPr>
            <p:cNvPr id="82" name="Oval 81"/>
            <p:cNvSpPr/>
            <p:nvPr/>
          </p:nvSpPr>
          <p:spPr>
            <a:xfrm>
              <a:off x="4635534" y="2992534"/>
              <a:ext cx="282664" cy="280768"/>
            </a:xfrm>
            <a:prstGeom prst="ellipse">
              <a:avLst/>
            </a:prstGeom>
            <a:solidFill>
              <a:srgbClr val="00B050"/>
            </a:solidFill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eaLnBrk="1" hangingPunct="1"/>
              <a:r>
                <a:rPr lang="id-ID" sz="1200" b="1" dirty="0" smtClean="0">
                  <a:solidFill>
                    <a:srgbClr val="FFFF00"/>
                  </a:solidFill>
                </a:rPr>
                <a:t>16</a:t>
              </a:r>
              <a:endParaRPr lang="en-US" sz="1200" b="1" dirty="0">
                <a:solidFill>
                  <a:srgbClr val="FFFF00"/>
                </a:solidFill>
              </a:endParaRPr>
            </a:p>
          </p:txBody>
        </p:sp>
        <p:sp>
          <p:nvSpPr>
            <p:cNvPr id="83" name="Oval 82"/>
            <p:cNvSpPr/>
            <p:nvPr/>
          </p:nvSpPr>
          <p:spPr>
            <a:xfrm>
              <a:off x="4638218" y="2780928"/>
              <a:ext cx="282664" cy="280768"/>
            </a:xfrm>
            <a:prstGeom prst="ellipse">
              <a:avLst/>
            </a:prstGeom>
            <a:solidFill>
              <a:srgbClr val="00B050"/>
            </a:solidFill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eaLnBrk="1" hangingPunct="1"/>
              <a:r>
                <a:rPr lang="id-ID" sz="1200" b="1" dirty="0" smtClean="0">
                  <a:solidFill>
                    <a:srgbClr val="FFFF00"/>
                  </a:solidFill>
                </a:rPr>
                <a:t>9</a:t>
              </a:r>
              <a:endParaRPr lang="en-US" sz="1200" b="1" dirty="0">
                <a:solidFill>
                  <a:srgbClr val="FFFF00"/>
                </a:solidFill>
              </a:endParaRPr>
            </a:p>
          </p:txBody>
        </p:sp>
        <p:sp>
          <p:nvSpPr>
            <p:cNvPr id="84" name="Oval 83"/>
            <p:cNvSpPr/>
            <p:nvPr/>
          </p:nvSpPr>
          <p:spPr>
            <a:xfrm>
              <a:off x="4638218" y="2569322"/>
              <a:ext cx="282664" cy="280768"/>
            </a:xfrm>
            <a:prstGeom prst="ellipse">
              <a:avLst/>
            </a:prstGeom>
            <a:solidFill>
              <a:srgbClr val="00B050"/>
            </a:solidFill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eaLnBrk="1" hangingPunct="1"/>
              <a:r>
                <a:rPr lang="id-ID" sz="1200" b="1" dirty="0" smtClean="0">
                  <a:solidFill>
                    <a:srgbClr val="FFFF00"/>
                  </a:solidFill>
                </a:rPr>
                <a:t>8</a:t>
              </a:r>
              <a:endParaRPr lang="en-US" sz="1200" b="1" dirty="0">
                <a:solidFill>
                  <a:srgbClr val="FFFF00"/>
                </a:solidFill>
              </a:endParaRPr>
            </a:p>
          </p:txBody>
        </p:sp>
        <p:sp>
          <p:nvSpPr>
            <p:cNvPr id="85" name="Oval 84"/>
            <p:cNvSpPr/>
            <p:nvPr/>
          </p:nvSpPr>
          <p:spPr>
            <a:xfrm>
              <a:off x="4859610" y="2852936"/>
              <a:ext cx="282664" cy="280768"/>
            </a:xfrm>
            <a:prstGeom prst="ellipse">
              <a:avLst/>
            </a:prstGeom>
            <a:solidFill>
              <a:srgbClr val="00B050"/>
            </a:solidFill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eaLnBrk="1" hangingPunct="1"/>
              <a:r>
                <a:rPr lang="id-ID" sz="1200" b="1" dirty="0" smtClean="0">
                  <a:solidFill>
                    <a:srgbClr val="FFFF00"/>
                  </a:solidFill>
                </a:rPr>
                <a:t>1</a:t>
              </a:r>
              <a:endParaRPr lang="en-US" sz="1200" b="1" dirty="0">
                <a:solidFill>
                  <a:srgbClr val="FFFF00"/>
                </a:solidFill>
              </a:endParaRPr>
            </a:p>
          </p:txBody>
        </p:sp>
        <p:sp>
          <p:nvSpPr>
            <p:cNvPr id="86" name="Oval 85"/>
            <p:cNvSpPr/>
            <p:nvPr/>
          </p:nvSpPr>
          <p:spPr>
            <a:xfrm>
              <a:off x="4859610" y="2644176"/>
              <a:ext cx="282664" cy="280768"/>
            </a:xfrm>
            <a:prstGeom prst="ellipse">
              <a:avLst/>
            </a:prstGeom>
            <a:solidFill>
              <a:srgbClr val="00B050"/>
            </a:solidFill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eaLnBrk="1" hangingPunct="1"/>
              <a:r>
                <a:rPr lang="id-ID" sz="1200" b="1" dirty="0" smtClean="0">
                  <a:solidFill>
                    <a:srgbClr val="FFFF00"/>
                  </a:solidFill>
                </a:rPr>
                <a:t>2</a:t>
              </a:r>
              <a:endParaRPr lang="en-US" sz="1200" b="1" dirty="0">
                <a:solidFill>
                  <a:srgbClr val="FFFF00"/>
                </a:solidFill>
              </a:endParaRPr>
            </a:p>
          </p:txBody>
        </p:sp>
        <p:sp>
          <p:nvSpPr>
            <p:cNvPr id="87" name="Oval 86"/>
            <p:cNvSpPr/>
            <p:nvPr/>
          </p:nvSpPr>
          <p:spPr>
            <a:xfrm>
              <a:off x="5502314" y="3645024"/>
              <a:ext cx="282664" cy="280768"/>
            </a:xfrm>
            <a:prstGeom prst="ellipse">
              <a:avLst/>
            </a:prstGeom>
            <a:solidFill>
              <a:srgbClr val="00B050"/>
            </a:solidFill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eaLnBrk="1" hangingPunct="1"/>
              <a:r>
                <a:rPr lang="id-ID" sz="1200" b="1" dirty="0">
                  <a:solidFill>
                    <a:srgbClr val="FFFF00"/>
                  </a:solidFill>
                </a:rPr>
                <a:t>7</a:t>
              </a:r>
              <a:endParaRPr lang="en-US" sz="1200" b="1" dirty="0">
                <a:solidFill>
                  <a:srgbClr val="FFFF00"/>
                </a:solidFill>
              </a:endParaRPr>
            </a:p>
          </p:txBody>
        </p:sp>
        <p:sp>
          <p:nvSpPr>
            <p:cNvPr id="88" name="Oval 87"/>
            <p:cNvSpPr/>
            <p:nvPr/>
          </p:nvSpPr>
          <p:spPr>
            <a:xfrm>
              <a:off x="5070266" y="2796576"/>
              <a:ext cx="282664" cy="280768"/>
            </a:xfrm>
            <a:prstGeom prst="ellipse">
              <a:avLst/>
            </a:prstGeom>
            <a:solidFill>
              <a:srgbClr val="00B050"/>
            </a:solidFill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eaLnBrk="1" hangingPunct="1"/>
              <a:r>
                <a:rPr lang="id-ID" sz="1200" b="1" dirty="0" smtClean="0">
                  <a:solidFill>
                    <a:srgbClr val="FFFF00"/>
                  </a:solidFill>
                </a:rPr>
                <a:t>13</a:t>
              </a:r>
              <a:endParaRPr lang="en-US" sz="1200" b="1" dirty="0">
                <a:solidFill>
                  <a:srgbClr val="FFFF00"/>
                </a:solidFill>
              </a:endParaRPr>
            </a:p>
          </p:txBody>
        </p:sp>
        <p:sp>
          <p:nvSpPr>
            <p:cNvPr id="89" name="Oval 88"/>
            <p:cNvSpPr/>
            <p:nvPr/>
          </p:nvSpPr>
          <p:spPr>
            <a:xfrm>
              <a:off x="5214282" y="3645024"/>
              <a:ext cx="282664" cy="280768"/>
            </a:xfrm>
            <a:prstGeom prst="ellipse">
              <a:avLst/>
            </a:prstGeom>
            <a:solidFill>
              <a:srgbClr val="00B050"/>
            </a:solidFill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eaLnBrk="1" hangingPunct="1"/>
              <a:r>
                <a:rPr lang="id-ID" sz="1200" b="1" dirty="0" smtClean="0">
                  <a:solidFill>
                    <a:srgbClr val="FFFF00"/>
                  </a:solidFill>
                </a:rPr>
                <a:t>15</a:t>
              </a:r>
              <a:endParaRPr lang="en-US" sz="1200" b="1" dirty="0">
                <a:solidFill>
                  <a:srgbClr val="FFFF00"/>
                </a:solidFill>
              </a:endParaRPr>
            </a:p>
          </p:txBody>
        </p:sp>
        <p:sp>
          <p:nvSpPr>
            <p:cNvPr id="90" name="Oval 89"/>
            <p:cNvSpPr/>
            <p:nvPr/>
          </p:nvSpPr>
          <p:spPr>
            <a:xfrm>
              <a:off x="5070266" y="3940320"/>
              <a:ext cx="282664" cy="280768"/>
            </a:xfrm>
            <a:prstGeom prst="ellipse">
              <a:avLst/>
            </a:prstGeom>
            <a:solidFill>
              <a:srgbClr val="00B050"/>
            </a:solidFill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eaLnBrk="1" hangingPunct="1"/>
              <a:r>
                <a:rPr lang="id-ID" sz="1200" b="1" dirty="0" smtClean="0">
                  <a:solidFill>
                    <a:srgbClr val="FFFF00"/>
                  </a:solidFill>
                </a:rPr>
                <a:t>11</a:t>
              </a:r>
              <a:endParaRPr lang="en-US" sz="1200" b="1" dirty="0">
                <a:solidFill>
                  <a:srgbClr val="FFFF00"/>
                </a:solidFill>
              </a:endParaRPr>
            </a:p>
          </p:txBody>
        </p:sp>
        <p:sp>
          <p:nvSpPr>
            <p:cNvPr id="91" name="Oval 90"/>
            <p:cNvSpPr/>
            <p:nvPr/>
          </p:nvSpPr>
          <p:spPr>
            <a:xfrm>
              <a:off x="4676006" y="3632448"/>
              <a:ext cx="282664" cy="280768"/>
            </a:xfrm>
            <a:prstGeom prst="ellipse">
              <a:avLst/>
            </a:prstGeom>
            <a:solidFill>
              <a:srgbClr val="00B050"/>
            </a:solidFill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eaLnBrk="1" hangingPunct="1"/>
              <a:r>
                <a:rPr lang="id-ID" sz="1200" b="1" dirty="0" smtClean="0">
                  <a:solidFill>
                    <a:srgbClr val="FFFF00"/>
                  </a:solidFill>
                </a:rPr>
                <a:t>12</a:t>
              </a:r>
              <a:endParaRPr lang="en-US" sz="1200" b="1" dirty="0">
                <a:solidFill>
                  <a:srgbClr val="FFFF00"/>
                </a:solidFill>
              </a:endParaRPr>
            </a:p>
          </p:txBody>
        </p:sp>
        <p:sp>
          <p:nvSpPr>
            <p:cNvPr id="92" name="Oval 91"/>
            <p:cNvSpPr/>
            <p:nvPr/>
          </p:nvSpPr>
          <p:spPr>
            <a:xfrm>
              <a:off x="4854242" y="3868312"/>
              <a:ext cx="282664" cy="280768"/>
            </a:xfrm>
            <a:prstGeom prst="ellipse">
              <a:avLst/>
            </a:prstGeom>
            <a:solidFill>
              <a:srgbClr val="00B050"/>
            </a:solidFill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eaLnBrk="1" hangingPunct="1"/>
              <a:r>
                <a:rPr lang="id-ID" sz="1200" b="1" dirty="0" smtClean="0">
                  <a:solidFill>
                    <a:srgbClr val="FFFF00"/>
                  </a:solidFill>
                </a:rPr>
                <a:t>4</a:t>
              </a:r>
              <a:endParaRPr lang="en-US" sz="1200" b="1" dirty="0">
                <a:solidFill>
                  <a:srgbClr val="FFFF00"/>
                </a:solidFill>
              </a:endParaRPr>
            </a:p>
          </p:txBody>
        </p:sp>
        <p:sp>
          <p:nvSpPr>
            <p:cNvPr id="93" name="Oval 92"/>
            <p:cNvSpPr/>
            <p:nvPr/>
          </p:nvSpPr>
          <p:spPr>
            <a:xfrm>
              <a:off x="5006642" y="3724296"/>
              <a:ext cx="282664" cy="280768"/>
            </a:xfrm>
            <a:prstGeom prst="ellipse">
              <a:avLst/>
            </a:prstGeom>
            <a:solidFill>
              <a:srgbClr val="00B050"/>
            </a:solidFill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eaLnBrk="1" hangingPunct="1"/>
              <a:r>
                <a:rPr lang="id-ID" sz="1200" b="1" dirty="0" smtClean="0">
                  <a:solidFill>
                    <a:srgbClr val="FFFF00"/>
                  </a:solidFill>
                </a:rPr>
                <a:t>6</a:t>
              </a:r>
              <a:endParaRPr lang="en-US" sz="1200" b="1" dirty="0">
                <a:solidFill>
                  <a:srgbClr val="FFFF00"/>
                </a:solidFill>
              </a:endParaRPr>
            </a:p>
          </p:txBody>
        </p:sp>
        <p:sp>
          <p:nvSpPr>
            <p:cNvPr id="94" name="Oval 93"/>
            <p:cNvSpPr/>
            <p:nvPr/>
          </p:nvSpPr>
          <p:spPr>
            <a:xfrm>
              <a:off x="4864978" y="3540641"/>
              <a:ext cx="282664" cy="280768"/>
            </a:xfrm>
            <a:prstGeom prst="ellipse">
              <a:avLst/>
            </a:prstGeom>
            <a:solidFill>
              <a:srgbClr val="00B050"/>
            </a:solidFill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eaLnBrk="1" hangingPunct="1"/>
              <a:r>
                <a:rPr lang="id-ID" sz="1200" b="1" dirty="0" smtClean="0">
                  <a:solidFill>
                    <a:srgbClr val="FFFF00"/>
                  </a:solidFill>
                </a:rPr>
                <a:t>5</a:t>
              </a:r>
              <a:endParaRPr lang="en-US" sz="1200" b="1" dirty="0">
                <a:solidFill>
                  <a:srgbClr val="FFFF00"/>
                </a:solidFill>
              </a:endParaRPr>
            </a:p>
          </p:txBody>
        </p:sp>
        <p:sp>
          <p:nvSpPr>
            <p:cNvPr id="95" name="Oval 94"/>
            <p:cNvSpPr/>
            <p:nvPr/>
          </p:nvSpPr>
          <p:spPr>
            <a:xfrm>
              <a:off x="5366777" y="2808592"/>
              <a:ext cx="282664" cy="280768"/>
            </a:xfrm>
            <a:prstGeom prst="ellipse">
              <a:avLst/>
            </a:prstGeom>
            <a:solidFill>
              <a:srgbClr val="00B050"/>
            </a:solidFill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eaLnBrk="1" hangingPunct="1"/>
              <a:r>
                <a:rPr lang="id-ID" sz="1200" b="1" dirty="0" smtClean="0">
                  <a:solidFill>
                    <a:srgbClr val="FFFF00"/>
                  </a:solidFill>
                </a:rPr>
                <a:t>3</a:t>
              </a:r>
              <a:endParaRPr lang="en-US" sz="1200" b="1" dirty="0">
                <a:solidFill>
                  <a:srgbClr val="FFFF00"/>
                </a:solidFill>
              </a:endParaRPr>
            </a:p>
          </p:txBody>
        </p:sp>
        <p:sp>
          <p:nvSpPr>
            <p:cNvPr id="96" name="Oval 95"/>
            <p:cNvSpPr/>
            <p:nvPr/>
          </p:nvSpPr>
          <p:spPr>
            <a:xfrm>
              <a:off x="5659158" y="2850126"/>
              <a:ext cx="282664" cy="280768"/>
            </a:xfrm>
            <a:prstGeom prst="ellipse">
              <a:avLst/>
            </a:prstGeom>
            <a:solidFill>
              <a:srgbClr val="00B050"/>
            </a:solidFill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eaLnBrk="1" hangingPunct="1"/>
              <a:r>
                <a:rPr lang="id-ID" sz="1200" b="1" dirty="0" smtClean="0">
                  <a:solidFill>
                    <a:srgbClr val="FFFF00"/>
                  </a:solidFill>
                </a:rPr>
                <a:t>17</a:t>
              </a:r>
              <a:endParaRPr lang="en-US" sz="1200" b="1" dirty="0">
                <a:solidFill>
                  <a:srgbClr val="FFFF00"/>
                </a:solidFill>
              </a:endParaRPr>
            </a:p>
          </p:txBody>
        </p:sp>
        <p:sp>
          <p:nvSpPr>
            <p:cNvPr id="97" name="Oval 96"/>
            <p:cNvSpPr/>
            <p:nvPr/>
          </p:nvSpPr>
          <p:spPr>
            <a:xfrm>
              <a:off x="5435674" y="3436264"/>
              <a:ext cx="282664" cy="280768"/>
            </a:xfrm>
            <a:prstGeom prst="ellipse">
              <a:avLst/>
            </a:prstGeom>
            <a:solidFill>
              <a:srgbClr val="00B050"/>
            </a:solidFill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eaLnBrk="1" hangingPunct="1"/>
              <a:r>
                <a:rPr lang="id-ID" sz="1200" b="1" dirty="0" smtClean="0">
                  <a:solidFill>
                    <a:srgbClr val="FFFF00"/>
                  </a:solidFill>
                </a:rPr>
                <a:t>10</a:t>
              </a:r>
              <a:endParaRPr lang="en-US" sz="1200" b="1" dirty="0">
                <a:solidFill>
                  <a:srgbClr val="FFFF00"/>
                </a:solidFill>
              </a:endParaRPr>
            </a:p>
          </p:txBody>
        </p:sp>
        <p:sp>
          <p:nvSpPr>
            <p:cNvPr id="98" name="Oval 97"/>
            <p:cNvSpPr/>
            <p:nvPr/>
          </p:nvSpPr>
          <p:spPr>
            <a:xfrm>
              <a:off x="5358298" y="3853428"/>
              <a:ext cx="282664" cy="280768"/>
            </a:xfrm>
            <a:prstGeom prst="ellipse">
              <a:avLst/>
            </a:prstGeom>
            <a:solidFill>
              <a:srgbClr val="00B050"/>
            </a:solidFill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eaLnBrk="1" hangingPunct="1"/>
              <a:r>
                <a:rPr lang="id-ID" sz="1200" b="1" dirty="0" smtClean="0">
                  <a:solidFill>
                    <a:srgbClr val="FFFF00"/>
                  </a:solidFill>
                </a:rPr>
                <a:t>18</a:t>
              </a:r>
              <a:endParaRPr lang="en-US" sz="1200" b="1" dirty="0">
                <a:solidFill>
                  <a:srgbClr val="FFFF00"/>
                </a:solidFill>
              </a:endParaRPr>
            </a:p>
          </p:txBody>
        </p:sp>
      </p:grpSp>
      <p:sp>
        <p:nvSpPr>
          <p:cNvPr id="99" name="Text Box 37"/>
          <p:cNvSpPr txBox="1">
            <a:spLocks noChangeArrowheads="1"/>
          </p:cNvSpPr>
          <p:nvPr/>
        </p:nvSpPr>
        <p:spPr bwMode="auto">
          <a:xfrm>
            <a:off x="41288" y="-641"/>
            <a:ext cx="2010432" cy="396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6350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Aft>
                <a:spcPts val="1000"/>
              </a:spcAft>
              <a:tabLst>
                <a:tab pos="261938" algn="l"/>
              </a:tabLst>
            </a:pPr>
            <a:r>
              <a:rPr lang="id-ID" sz="1200" b="1" dirty="0" smtClean="0">
                <a:solidFill>
                  <a:srgbClr val="FFFFFF"/>
                </a:solidFill>
                <a:cs typeface="Arial" pitchFamily="34" charset="0"/>
              </a:rPr>
              <a:t>1.	Eks pool Angkutan</a:t>
            </a:r>
            <a:br>
              <a:rPr lang="id-ID" sz="1200" b="1" dirty="0" smtClean="0">
                <a:solidFill>
                  <a:srgbClr val="FFFFFF"/>
                </a:solidFill>
                <a:cs typeface="Arial" pitchFamily="34" charset="0"/>
              </a:rPr>
            </a:br>
            <a:r>
              <a:rPr lang="id-ID" sz="1200" b="1" dirty="0" smtClean="0">
                <a:solidFill>
                  <a:srgbClr val="FFFFFF"/>
                </a:solidFill>
                <a:cs typeface="Arial" pitchFamily="34" charset="0"/>
              </a:rPr>
              <a:t>	Kec Cipinang</a:t>
            </a:r>
          </a:p>
        </p:txBody>
      </p:sp>
      <p:sp>
        <p:nvSpPr>
          <p:cNvPr id="100" name="Text Box 37"/>
          <p:cNvSpPr txBox="1">
            <a:spLocks noChangeArrowheads="1"/>
          </p:cNvSpPr>
          <p:nvPr/>
        </p:nvSpPr>
        <p:spPr bwMode="auto">
          <a:xfrm>
            <a:off x="41288" y="436550"/>
            <a:ext cx="2010432" cy="396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6350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Aft>
                <a:spcPts val="1000"/>
              </a:spcAft>
              <a:tabLst>
                <a:tab pos="261938" algn="l"/>
              </a:tabLst>
            </a:pPr>
            <a:r>
              <a:rPr lang="id-ID" sz="1200" b="1" dirty="0">
                <a:solidFill>
                  <a:srgbClr val="FFFFFF"/>
                </a:solidFill>
                <a:cs typeface="Arial" pitchFamily="34" charset="0"/>
              </a:rPr>
              <a:t>2</a:t>
            </a:r>
            <a:r>
              <a:rPr lang="id-ID" sz="1200" b="1" dirty="0" smtClean="0">
                <a:solidFill>
                  <a:srgbClr val="FFFFFF"/>
                </a:solidFill>
                <a:cs typeface="Arial" pitchFamily="34" charset="0"/>
              </a:rPr>
              <a:t>.	Pasar Burung</a:t>
            </a:r>
            <a:br>
              <a:rPr lang="id-ID" sz="1200" b="1" dirty="0" smtClean="0">
                <a:solidFill>
                  <a:srgbClr val="FFFFFF"/>
                </a:solidFill>
                <a:cs typeface="Arial" pitchFamily="34" charset="0"/>
              </a:rPr>
            </a:br>
            <a:r>
              <a:rPr lang="id-ID" sz="1200" b="1" dirty="0" smtClean="0">
                <a:solidFill>
                  <a:srgbClr val="FFFFFF"/>
                </a:solidFill>
                <a:cs typeface="Arial" pitchFamily="34" charset="0"/>
              </a:rPr>
              <a:t>	Kec Cipinang</a:t>
            </a:r>
          </a:p>
        </p:txBody>
      </p:sp>
      <p:sp>
        <p:nvSpPr>
          <p:cNvPr id="101" name="Text Box 37"/>
          <p:cNvSpPr txBox="1">
            <a:spLocks noChangeArrowheads="1"/>
          </p:cNvSpPr>
          <p:nvPr/>
        </p:nvSpPr>
        <p:spPr bwMode="auto">
          <a:xfrm>
            <a:off x="41288" y="873741"/>
            <a:ext cx="2010432" cy="396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6350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Aft>
                <a:spcPts val="1000"/>
              </a:spcAft>
              <a:tabLst>
                <a:tab pos="261938" algn="l"/>
              </a:tabLst>
            </a:pPr>
            <a:r>
              <a:rPr lang="id-ID" sz="1200" b="1" dirty="0">
                <a:solidFill>
                  <a:srgbClr val="FFFFFF"/>
                </a:solidFill>
                <a:cs typeface="Arial" pitchFamily="34" charset="0"/>
              </a:rPr>
              <a:t>3</a:t>
            </a:r>
            <a:r>
              <a:rPr lang="id-ID" sz="1200" b="1" dirty="0" smtClean="0">
                <a:solidFill>
                  <a:srgbClr val="FFFFFF"/>
                </a:solidFill>
                <a:cs typeface="Arial" pitchFamily="34" charset="0"/>
              </a:rPr>
              <a:t>.</a:t>
            </a:r>
            <a:r>
              <a:rPr lang="id-ID" sz="1200" b="1" dirty="0">
                <a:solidFill>
                  <a:srgbClr val="FFFFFF"/>
                </a:solidFill>
                <a:cs typeface="Arial" pitchFamily="34" charset="0"/>
              </a:rPr>
              <a:t>	</a:t>
            </a:r>
            <a:r>
              <a:rPr lang="id-ID" sz="1200" b="1" dirty="0" smtClean="0">
                <a:solidFill>
                  <a:srgbClr val="FFFFFF"/>
                </a:solidFill>
                <a:cs typeface="Arial" pitchFamily="34" charset="0"/>
              </a:rPr>
              <a:t>Pasar Cawang Kavling</a:t>
            </a:r>
            <a:r>
              <a:rPr lang="id-ID" sz="1200" b="1" dirty="0">
                <a:solidFill>
                  <a:srgbClr val="FFFFFF"/>
                </a:solidFill>
                <a:cs typeface="Arial" pitchFamily="34" charset="0"/>
              </a:rPr>
              <a:t/>
            </a:r>
            <a:br>
              <a:rPr lang="id-ID" sz="1200" b="1" dirty="0">
                <a:solidFill>
                  <a:srgbClr val="FFFFFF"/>
                </a:solidFill>
                <a:cs typeface="Arial" pitchFamily="34" charset="0"/>
              </a:rPr>
            </a:br>
            <a:r>
              <a:rPr lang="id-ID" sz="1200" b="1" dirty="0">
                <a:solidFill>
                  <a:srgbClr val="FFFFFF"/>
                </a:solidFill>
                <a:cs typeface="Arial" pitchFamily="34" charset="0"/>
              </a:rPr>
              <a:t>	Kec </a:t>
            </a:r>
            <a:r>
              <a:rPr lang="id-ID" sz="1200" b="1" dirty="0" smtClean="0">
                <a:solidFill>
                  <a:srgbClr val="FFFFFF"/>
                </a:solidFill>
                <a:cs typeface="Arial" pitchFamily="34" charset="0"/>
              </a:rPr>
              <a:t>Jatinegara</a:t>
            </a:r>
            <a:endParaRPr lang="id-ID" sz="1200" b="1" dirty="0">
              <a:solidFill>
                <a:srgbClr val="FFFFFF"/>
              </a:solidFill>
              <a:cs typeface="Arial" pitchFamily="34" charset="0"/>
            </a:endParaRPr>
          </a:p>
        </p:txBody>
      </p:sp>
      <p:sp>
        <p:nvSpPr>
          <p:cNvPr id="102" name="Text Box 37"/>
          <p:cNvSpPr txBox="1">
            <a:spLocks noChangeArrowheads="1"/>
          </p:cNvSpPr>
          <p:nvPr/>
        </p:nvSpPr>
        <p:spPr bwMode="auto">
          <a:xfrm>
            <a:off x="41288" y="1310932"/>
            <a:ext cx="2010432" cy="396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6350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Aft>
                <a:spcPts val="1000"/>
              </a:spcAft>
              <a:tabLst>
                <a:tab pos="261938" algn="l"/>
              </a:tabLst>
            </a:pPr>
            <a:r>
              <a:rPr lang="id-ID" sz="1200" b="1" dirty="0">
                <a:solidFill>
                  <a:srgbClr val="FFFFFF"/>
                </a:solidFill>
                <a:cs typeface="Arial" pitchFamily="34" charset="0"/>
              </a:rPr>
              <a:t>4</a:t>
            </a:r>
            <a:r>
              <a:rPr lang="id-ID" sz="1200" b="1" dirty="0" smtClean="0">
                <a:solidFill>
                  <a:srgbClr val="FFFFFF"/>
                </a:solidFill>
                <a:cs typeface="Arial" pitchFamily="34" charset="0"/>
              </a:rPr>
              <a:t>.</a:t>
            </a:r>
            <a:r>
              <a:rPr lang="id-ID" sz="1200" b="1" dirty="0">
                <a:solidFill>
                  <a:srgbClr val="FFFFFF"/>
                </a:solidFill>
                <a:cs typeface="Arial" pitchFamily="34" charset="0"/>
              </a:rPr>
              <a:t>	Pasar </a:t>
            </a:r>
            <a:r>
              <a:rPr lang="id-ID" sz="1200" b="1" dirty="0" smtClean="0">
                <a:solidFill>
                  <a:srgbClr val="FFFFFF"/>
                </a:solidFill>
                <a:cs typeface="Arial" pitchFamily="34" charset="0"/>
              </a:rPr>
              <a:t>Cibubur</a:t>
            </a:r>
            <a:r>
              <a:rPr lang="id-ID" sz="1200" b="1" dirty="0">
                <a:solidFill>
                  <a:srgbClr val="FFFFFF"/>
                </a:solidFill>
                <a:cs typeface="Arial" pitchFamily="34" charset="0"/>
              </a:rPr>
              <a:t>	Kec </a:t>
            </a:r>
            <a:r>
              <a:rPr lang="id-ID" sz="1200" b="1" dirty="0" smtClean="0">
                <a:solidFill>
                  <a:srgbClr val="FFFFFF"/>
                </a:solidFill>
                <a:cs typeface="Arial" pitchFamily="34" charset="0"/>
              </a:rPr>
              <a:t>Ciracas</a:t>
            </a:r>
            <a:endParaRPr lang="id-ID" sz="1200" b="1" dirty="0">
              <a:solidFill>
                <a:srgbClr val="FFFFFF"/>
              </a:solidFill>
              <a:cs typeface="Arial" pitchFamily="34" charset="0"/>
            </a:endParaRPr>
          </a:p>
        </p:txBody>
      </p:sp>
      <p:sp>
        <p:nvSpPr>
          <p:cNvPr id="103" name="Text Box 37"/>
          <p:cNvSpPr txBox="1">
            <a:spLocks noChangeArrowheads="1"/>
          </p:cNvSpPr>
          <p:nvPr/>
        </p:nvSpPr>
        <p:spPr bwMode="auto">
          <a:xfrm>
            <a:off x="41288" y="1748123"/>
            <a:ext cx="2010432" cy="396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6350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Aft>
                <a:spcPts val="1000"/>
              </a:spcAft>
              <a:tabLst>
                <a:tab pos="261938" algn="l"/>
              </a:tabLst>
            </a:pPr>
            <a:r>
              <a:rPr lang="id-ID" sz="1200" b="1" dirty="0" smtClean="0">
                <a:solidFill>
                  <a:srgbClr val="FFFFFF"/>
                </a:solidFill>
                <a:cs typeface="Arial" pitchFamily="34" charset="0"/>
              </a:rPr>
              <a:t>5.	Pasar Cijantung</a:t>
            </a:r>
            <a:br>
              <a:rPr lang="id-ID" sz="1200" b="1" dirty="0" smtClean="0">
                <a:solidFill>
                  <a:srgbClr val="FFFFFF"/>
                </a:solidFill>
                <a:cs typeface="Arial" pitchFamily="34" charset="0"/>
              </a:rPr>
            </a:br>
            <a:r>
              <a:rPr lang="id-ID" sz="1200" b="1" dirty="0" smtClean="0">
                <a:solidFill>
                  <a:srgbClr val="FFFFFF"/>
                </a:solidFill>
                <a:cs typeface="Arial" pitchFamily="34" charset="0"/>
              </a:rPr>
              <a:t>	Kec Pasar Rebo</a:t>
            </a:r>
          </a:p>
        </p:txBody>
      </p:sp>
      <p:sp>
        <p:nvSpPr>
          <p:cNvPr id="104" name="Text Box 37"/>
          <p:cNvSpPr txBox="1">
            <a:spLocks noChangeArrowheads="1"/>
          </p:cNvSpPr>
          <p:nvPr/>
        </p:nvSpPr>
        <p:spPr bwMode="auto">
          <a:xfrm>
            <a:off x="41288" y="2185314"/>
            <a:ext cx="2010432" cy="396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6350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Aft>
                <a:spcPts val="1000"/>
              </a:spcAft>
              <a:tabLst>
                <a:tab pos="261938" algn="l"/>
              </a:tabLst>
            </a:pPr>
            <a:r>
              <a:rPr lang="id-ID" sz="1200" b="1" dirty="0" smtClean="0">
                <a:solidFill>
                  <a:srgbClr val="FFFFFF"/>
                </a:solidFill>
                <a:cs typeface="Arial" pitchFamily="34" charset="0"/>
              </a:rPr>
              <a:t>6.	Pasar Ciplak</a:t>
            </a:r>
            <a:br>
              <a:rPr lang="id-ID" sz="1200" b="1" dirty="0" smtClean="0">
                <a:solidFill>
                  <a:srgbClr val="FFFFFF"/>
                </a:solidFill>
                <a:cs typeface="Arial" pitchFamily="34" charset="0"/>
              </a:rPr>
            </a:br>
            <a:r>
              <a:rPr lang="id-ID" sz="1200" b="1" dirty="0" smtClean="0">
                <a:solidFill>
                  <a:srgbClr val="FFFFFF"/>
                </a:solidFill>
                <a:cs typeface="Arial" pitchFamily="34" charset="0"/>
              </a:rPr>
              <a:t>	Kec Jatinegara</a:t>
            </a:r>
          </a:p>
        </p:txBody>
      </p:sp>
      <p:sp>
        <p:nvSpPr>
          <p:cNvPr id="105" name="Text Box 37"/>
          <p:cNvSpPr txBox="1">
            <a:spLocks noChangeArrowheads="1"/>
          </p:cNvSpPr>
          <p:nvPr/>
        </p:nvSpPr>
        <p:spPr bwMode="auto">
          <a:xfrm>
            <a:off x="41288" y="2622505"/>
            <a:ext cx="2010432" cy="396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6350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Aft>
                <a:spcPts val="1000"/>
              </a:spcAft>
              <a:tabLst>
                <a:tab pos="261938" algn="l"/>
              </a:tabLst>
            </a:pPr>
            <a:r>
              <a:rPr lang="id-ID" sz="1200" b="1" dirty="0" smtClean="0">
                <a:solidFill>
                  <a:srgbClr val="FFFFFF"/>
                </a:solidFill>
                <a:cs typeface="Arial" pitchFamily="34" charset="0"/>
              </a:rPr>
              <a:t>7.	Pasar Ciracas</a:t>
            </a:r>
            <a:br>
              <a:rPr lang="id-ID" sz="1200" b="1" dirty="0" smtClean="0">
                <a:solidFill>
                  <a:srgbClr val="FFFFFF"/>
                </a:solidFill>
                <a:cs typeface="Arial" pitchFamily="34" charset="0"/>
              </a:rPr>
            </a:br>
            <a:r>
              <a:rPr lang="id-ID" sz="1200" b="1" dirty="0" smtClean="0">
                <a:solidFill>
                  <a:srgbClr val="FFFFFF"/>
                </a:solidFill>
                <a:cs typeface="Arial" pitchFamily="34" charset="0"/>
              </a:rPr>
              <a:t>	Kec Ciracas</a:t>
            </a:r>
          </a:p>
        </p:txBody>
      </p:sp>
      <p:sp>
        <p:nvSpPr>
          <p:cNvPr id="106" name="Text Box 37"/>
          <p:cNvSpPr txBox="1">
            <a:spLocks noChangeArrowheads="1"/>
          </p:cNvSpPr>
          <p:nvPr/>
        </p:nvSpPr>
        <p:spPr bwMode="auto">
          <a:xfrm>
            <a:off x="41288" y="3059696"/>
            <a:ext cx="2010432" cy="396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6350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Aft>
                <a:spcPts val="1000"/>
              </a:spcAft>
              <a:tabLst>
                <a:tab pos="261938" algn="l"/>
              </a:tabLst>
            </a:pPr>
            <a:r>
              <a:rPr lang="id-ID" sz="1200" b="1" dirty="0" smtClean="0">
                <a:solidFill>
                  <a:srgbClr val="FFFFFF"/>
                </a:solidFill>
                <a:cs typeface="Arial" pitchFamily="34" charset="0"/>
              </a:rPr>
              <a:t>8.	Pasar Enjo	Kec Pulogadung</a:t>
            </a:r>
          </a:p>
        </p:txBody>
      </p:sp>
      <p:sp>
        <p:nvSpPr>
          <p:cNvPr id="107" name="Text Box 37"/>
          <p:cNvSpPr txBox="1">
            <a:spLocks noChangeArrowheads="1"/>
          </p:cNvSpPr>
          <p:nvPr/>
        </p:nvSpPr>
        <p:spPr bwMode="auto">
          <a:xfrm>
            <a:off x="41287" y="3496887"/>
            <a:ext cx="2010432" cy="396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6350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Aft>
                <a:spcPts val="1000"/>
              </a:spcAft>
              <a:tabLst>
                <a:tab pos="261938" algn="l"/>
              </a:tabLst>
            </a:pPr>
            <a:r>
              <a:rPr lang="id-ID" sz="1200" b="1" dirty="0" smtClean="0">
                <a:solidFill>
                  <a:srgbClr val="FFFFFF"/>
                </a:solidFill>
                <a:cs typeface="Arial" pitchFamily="34" charset="0"/>
              </a:rPr>
              <a:t>9.	Pasar Jambul	Kec Kramat Jati</a:t>
            </a:r>
          </a:p>
        </p:txBody>
      </p:sp>
      <p:sp>
        <p:nvSpPr>
          <p:cNvPr id="108" name="Text Box 37"/>
          <p:cNvSpPr txBox="1">
            <a:spLocks noChangeArrowheads="1"/>
          </p:cNvSpPr>
          <p:nvPr/>
        </p:nvSpPr>
        <p:spPr bwMode="auto">
          <a:xfrm>
            <a:off x="41286" y="3934078"/>
            <a:ext cx="2010432" cy="396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6350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Aft>
                <a:spcPts val="1000"/>
              </a:spcAft>
              <a:tabLst>
                <a:tab pos="261938" algn="l"/>
              </a:tabLst>
            </a:pPr>
            <a:r>
              <a:rPr lang="id-ID" sz="1200" b="1" dirty="0" smtClean="0">
                <a:solidFill>
                  <a:srgbClr val="FFFFFF"/>
                </a:solidFill>
                <a:cs typeface="Arial" pitchFamily="34" charset="0"/>
              </a:rPr>
              <a:t>10.	Pasar Lokomotif</a:t>
            </a:r>
            <a:br>
              <a:rPr lang="id-ID" sz="1200" b="1" dirty="0" smtClean="0">
                <a:solidFill>
                  <a:srgbClr val="FFFFFF"/>
                </a:solidFill>
                <a:cs typeface="Arial" pitchFamily="34" charset="0"/>
              </a:rPr>
            </a:br>
            <a:r>
              <a:rPr lang="id-ID" sz="1200" b="1" dirty="0" smtClean="0">
                <a:solidFill>
                  <a:srgbClr val="FFFFFF"/>
                </a:solidFill>
                <a:cs typeface="Arial" pitchFamily="34" charset="0"/>
              </a:rPr>
              <a:t>	Kec Jatinegara</a:t>
            </a:r>
          </a:p>
        </p:txBody>
      </p:sp>
      <p:sp>
        <p:nvSpPr>
          <p:cNvPr id="109" name="Text Box 37"/>
          <p:cNvSpPr txBox="1">
            <a:spLocks noChangeArrowheads="1"/>
          </p:cNvSpPr>
          <p:nvPr/>
        </p:nvSpPr>
        <p:spPr bwMode="auto">
          <a:xfrm>
            <a:off x="35496" y="4371269"/>
            <a:ext cx="2010432" cy="396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6350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Aft>
                <a:spcPts val="1000"/>
              </a:spcAft>
              <a:tabLst>
                <a:tab pos="261938" algn="l"/>
              </a:tabLst>
            </a:pPr>
            <a:r>
              <a:rPr lang="id-ID" sz="1200" b="1" dirty="0" smtClean="0">
                <a:solidFill>
                  <a:srgbClr val="FFFFFF"/>
                </a:solidFill>
                <a:cs typeface="Arial" pitchFamily="34" charset="0"/>
              </a:rPr>
              <a:t>11.	Pasar Matraman	Kec Matraman</a:t>
            </a:r>
          </a:p>
        </p:txBody>
      </p:sp>
      <p:sp>
        <p:nvSpPr>
          <p:cNvPr id="110" name="Text Box 37"/>
          <p:cNvSpPr txBox="1">
            <a:spLocks noChangeArrowheads="1"/>
          </p:cNvSpPr>
          <p:nvPr/>
        </p:nvSpPr>
        <p:spPr bwMode="auto">
          <a:xfrm>
            <a:off x="29706" y="4808460"/>
            <a:ext cx="2010432" cy="396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6350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Aft>
                <a:spcPts val="1000"/>
              </a:spcAft>
              <a:tabLst>
                <a:tab pos="261938" algn="l"/>
              </a:tabLst>
            </a:pPr>
            <a:r>
              <a:rPr lang="id-ID" sz="1200" b="1" dirty="0" smtClean="0">
                <a:solidFill>
                  <a:srgbClr val="FFFFFF"/>
                </a:solidFill>
                <a:cs typeface="Arial" pitchFamily="34" charset="0"/>
              </a:rPr>
              <a:t>12.	Pasar Pal Meriam	Kec Matraman</a:t>
            </a:r>
          </a:p>
        </p:txBody>
      </p:sp>
      <p:sp>
        <p:nvSpPr>
          <p:cNvPr id="111" name="Text Box 37"/>
          <p:cNvSpPr txBox="1">
            <a:spLocks noChangeArrowheads="1"/>
          </p:cNvSpPr>
          <p:nvPr/>
        </p:nvSpPr>
        <p:spPr bwMode="auto">
          <a:xfrm>
            <a:off x="23916" y="5245651"/>
            <a:ext cx="2010432" cy="396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6350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Aft>
                <a:spcPts val="1000"/>
              </a:spcAft>
              <a:tabLst>
                <a:tab pos="261938" algn="l"/>
              </a:tabLst>
            </a:pPr>
            <a:r>
              <a:rPr lang="id-ID" sz="1200" b="1" dirty="0" smtClean="0">
                <a:solidFill>
                  <a:srgbClr val="FFFFFF"/>
                </a:solidFill>
                <a:cs typeface="Arial" pitchFamily="34" charset="0"/>
              </a:rPr>
              <a:t>13.	Pasar Rawabening 	Kec Jatinegara</a:t>
            </a:r>
          </a:p>
        </p:txBody>
      </p:sp>
      <p:sp>
        <p:nvSpPr>
          <p:cNvPr id="112" name="Text Box 37"/>
          <p:cNvSpPr txBox="1">
            <a:spLocks noChangeArrowheads="1"/>
          </p:cNvSpPr>
          <p:nvPr/>
        </p:nvSpPr>
        <p:spPr bwMode="auto">
          <a:xfrm>
            <a:off x="26774" y="5682842"/>
            <a:ext cx="2010432" cy="396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6350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Aft>
                <a:spcPts val="1000"/>
              </a:spcAft>
              <a:tabLst>
                <a:tab pos="261938" algn="l"/>
              </a:tabLst>
            </a:pPr>
            <a:r>
              <a:rPr lang="id-ID" sz="1200" b="1" dirty="0" smtClean="0">
                <a:solidFill>
                  <a:srgbClr val="FFFFFF"/>
                </a:solidFill>
                <a:cs typeface="Arial" pitchFamily="34" charset="0"/>
              </a:rPr>
              <a:t>14.	Pasar Pramuka	Kec Jatinegara</a:t>
            </a:r>
          </a:p>
        </p:txBody>
      </p:sp>
      <p:sp>
        <p:nvSpPr>
          <p:cNvPr id="113" name="Text Box 37"/>
          <p:cNvSpPr txBox="1">
            <a:spLocks noChangeArrowheads="1"/>
          </p:cNvSpPr>
          <p:nvPr/>
        </p:nvSpPr>
        <p:spPr bwMode="auto">
          <a:xfrm>
            <a:off x="35496" y="6120039"/>
            <a:ext cx="2010432" cy="396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6350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Aft>
                <a:spcPts val="1000"/>
              </a:spcAft>
              <a:tabLst>
                <a:tab pos="261938" algn="l"/>
              </a:tabLst>
            </a:pPr>
            <a:r>
              <a:rPr lang="id-ID" sz="1200" b="1" dirty="0" smtClean="0">
                <a:solidFill>
                  <a:srgbClr val="FFFFFF"/>
                </a:solidFill>
                <a:cs typeface="Arial" pitchFamily="34" charset="0"/>
              </a:rPr>
              <a:t>15.	Pertokoan waru	Kec Jatinegara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2055697" y="-641"/>
            <a:ext cx="4676544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 eaLnBrk="1" hangingPunct="1"/>
            <a:r>
              <a:rPr lang="id-ID" dirty="0" smtClean="0">
                <a:solidFill>
                  <a:srgbClr val="000000"/>
                </a:solidFill>
                <a:latin typeface="Britannic Bold" panose="020B0903060703020204" pitchFamily="34" charset="0"/>
              </a:rPr>
              <a:t>LOKASI PASAR MURAH DI JAKARTA TIMUR</a:t>
            </a:r>
            <a:endParaRPr lang="id-ID" dirty="0">
              <a:solidFill>
                <a:srgbClr val="000000"/>
              </a:solidFill>
              <a:latin typeface="Britannic Bold" panose="020B0903060703020204" pitchFamily="34" charset="0"/>
            </a:endParaRPr>
          </a:p>
        </p:txBody>
      </p:sp>
      <p:sp>
        <p:nvSpPr>
          <p:cNvPr id="114" name="Slide Number Placeholder 4"/>
          <p:cNvSpPr>
            <a:spLocks noGrp="1"/>
          </p:cNvSpPr>
          <p:nvPr>
            <p:ph type="sldNum" sz="quarter" idx="12"/>
          </p:nvPr>
        </p:nvSpPr>
        <p:spPr bwMode="auto">
          <a:xfrm>
            <a:off x="3131840" y="6381328"/>
            <a:ext cx="205740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id-ID" altLang="id-ID" sz="1200" dirty="0" smtClean="0">
                <a:solidFill>
                  <a:schemeClr val="bg1"/>
                </a:solidFill>
              </a:rPr>
              <a:t>28</a:t>
            </a:r>
          </a:p>
        </p:txBody>
      </p:sp>
    </p:spTree>
    <p:extLst>
      <p:ext uri="{BB962C8B-B14F-4D97-AF65-F5344CB8AC3E}">
        <p14:creationId xmlns:p14="http://schemas.microsoft.com/office/powerpoint/2010/main" val="87508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Title 1"/>
          <p:cNvSpPr>
            <a:spLocks noGrp="1"/>
          </p:cNvSpPr>
          <p:nvPr>
            <p:ph type="title"/>
          </p:nvPr>
        </p:nvSpPr>
        <p:spPr>
          <a:xfrm>
            <a:off x="0" y="4065"/>
            <a:ext cx="9144000" cy="609600"/>
          </a:xfr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pPr algn="ctr" eaLnBrk="1" hangingPunct="1"/>
            <a:r>
              <a:rPr lang="id-ID" altLang="id-ID" sz="2400" dirty="0" smtClean="0">
                <a:latin typeface="Britannic Bold" panose="020B0903060703020204" pitchFamily="34" charset="0"/>
              </a:rPr>
              <a:t>PASOKAN PANGAN PADA RAMADHAN DAN IDUL FITRI</a:t>
            </a:r>
            <a:endParaRPr lang="en-US" altLang="id-ID" sz="1100" dirty="0" smtClean="0">
              <a:latin typeface="Britannic Bold" panose="020B0903060703020204" pitchFamily="34" charset="0"/>
            </a:endParaRPr>
          </a:p>
        </p:txBody>
      </p:sp>
      <p:sp>
        <p:nvSpPr>
          <p:cNvPr id="7" name="Rectangle 23"/>
          <p:cNvSpPr>
            <a:spLocks noChangeArrowheads="1"/>
          </p:cNvSpPr>
          <p:nvPr/>
        </p:nvSpPr>
        <p:spPr bwMode="auto">
          <a:xfrm>
            <a:off x="120500" y="836712"/>
            <a:ext cx="8890000" cy="95410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  <a:extLst/>
        </p:spPr>
        <p:txBody>
          <a:bodyPr>
            <a:spAutoFit/>
          </a:bodyPr>
          <a:lstStyle/>
          <a:p>
            <a:pPr marL="266700" indent="-266700">
              <a:buFontTx/>
              <a:buAutoNum type="arabicPeriod"/>
              <a:defRPr/>
            </a:pPr>
            <a:r>
              <a:rPr lang="id-ID" sz="20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Pemetaan Lokasi Sentra Produksi Pangan Siap Panen Juni-Juli 2016</a:t>
            </a:r>
            <a:endParaRPr lang="id-ID" sz="2000" b="1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22300" indent="-355600" eaLnBrk="1" hangingPunct="1">
              <a:buFont typeface="Wingdings" panose="05000000000000000000" pitchFamily="2" charset="2"/>
              <a:buChar char="q"/>
              <a:defRPr/>
            </a:pPr>
            <a:r>
              <a:rPr lang="id-ID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Pemetaan luas, sebaran wilayah dan waktu panen</a:t>
            </a:r>
          </a:p>
          <a:p>
            <a:pPr marL="622300" indent="-355600" eaLnBrk="1" hangingPunct="1">
              <a:buFont typeface="Wingdings" panose="05000000000000000000" pitchFamily="2" charset="2"/>
              <a:buChar char="q"/>
              <a:defRPr/>
            </a:pPr>
            <a:r>
              <a:rPr lang="id-ID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Pemantauan realisasi tanam dan panen secara rutin</a:t>
            </a:r>
          </a:p>
        </p:txBody>
      </p:sp>
      <p:sp>
        <p:nvSpPr>
          <p:cNvPr id="4" name="Rectangle 23"/>
          <p:cNvSpPr>
            <a:spLocks noChangeArrowheads="1"/>
          </p:cNvSpPr>
          <p:nvPr/>
        </p:nvSpPr>
        <p:spPr bwMode="auto">
          <a:xfrm>
            <a:off x="102190" y="1923335"/>
            <a:ext cx="8890000" cy="230832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  <a:extLst/>
        </p:spPr>
        <p:txBody>
          <a:bodyPr>
            <a:spAutoFit/>
          </a:bodyPr>
          <a:lstStyle/>
          <a:p>
            <a:pPr>
              <a:defRPr/>
            </a:pPr>
            <a:r>
              <a:rPr lang="id-ID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</a:t>
            </a:r>
            <a:r>
              <a:rPr lang="id-ID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Koordinasi dan Komitmen Pelaku Usaha (volume, harga, bazar)</a:t>
            </a:r>
            <a:endParaRPr lang="id-ID" b="1" dirty="0" smtClean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22300" indent="-355600" eaLnBrk="1" hangingPunct="1">
              <a:buFont typeface="Wingdings" panose="05000000000000000000" pitchFamily="2" charset="2"/>
              <a:buChar char="q"/>
              <a:defRPr/>
            </a:pPr>
            <a:r>
              <a:rPr lang="id-ID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PT. Artha Graha, Feedloter Sapi, </a:t>
            </a:r>
            <a:r>
              <a:rPr lang="id-ID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PT. Charoen Pokphand, PT JAPFA Comfeed, PT Cheil Jedang-Patriot Intan Abadi, PT Cibadak Indah Sari, PT Sierad </a:t>
            </a:r>
            <a:r>
              <a:rPr lang="id-ID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Produce</a:t>
            </a:r>
            <a:r>
              <a:rPr lang="en-US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id-ID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Perusahaan Ayam Ras</a:t>
            </a:r>
          </a:p>
          <a:p>
            <a:pPr marL="622300" indent="-355600" eaLnBrk="1" hangingPunct="1">
              <a:buFont typeface="Wingdings" panose="05000000000000000000" pitchFamily="2" charset="2"/>
              <a:buChar char="q"/>
              <a:defRPr/>
            </a:pPr>
            <a:r>
              <a:rPr lang="id-ID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Puskop Polri, Puskop TNI, Koperasi Pasar</a:t>
            </a:r>
          </a:p>
          <a:p>
            <a:pPr marL="622300" indent="-355600" eaLnBrk="1" hangingPunct="1">
              <a:buFont typeface="Wingdings" panose="05000000000000000000" pitchFamily="2" charset="2"/>
              <a:buChar char="q"/>
              <a:defRPr/>
            </a:pPr>
            <a:r>
              <a:rPr lang="id-ID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Asosiasi Unggas, Sapi, Jagung, Bawang, Cabai,</a:t>
            </a:r>
          </a:p>
          <a:p>
            <a:pPr marL="622300" indent="-355600" eaLnBrk="1" hangingPunct="1">
              <a:buFont typeface="Wingdings" panose="05000000000000000000" pitchFamily="2" charset="2"/>
              <a:buChar char="q"/>
              <a:defRPr/>
            </a:pPr>
            <a:r>
              <a:rPr lang="id-ID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Bulog, TTI, PT Pos Indonesia </a:t>
            </a:r>
          </a:p>
          <a:p>
            <a:pPr marL="622300" indent="-355600" eaLnBrk="1" hangingPunct="1">
              <a:buFont typeface="Wingdings" panose="05000000000000000000" pitchFamily="2" charset="2"/>
              <a:buChar char="q"/>
              <a:defRPr/>
            </a:pPr>
            <a:r>
              <a:rPr lang="id-ID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Kelompoktani/Gapoktan</a:t>
            </a:r>
          </a:p>
        </p:txBody>
      </p:sp>
      <p:sp>
        <p:nvSpPr>
          <p:cNvPr id="6" name="Rectangle 23"/>
          <p:cNvSpPr>
            <a:spLocks noChangeArrowheads="1"/>
          </p:cNvSpPr>
          <p:nvPr/>
        </p:nvSpPr>
        <p:spPr bwMode="auto">
          <a:xfrm>
            <a:off x="81953" y="4359736"/>
            <a:ext cx="8890000" cy="150810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  <a:extLst/>
        </p:spPr>
        <p:txBody>
          <a:bodyPr>
            <a:spAutoFit/>
          </a:bodyPr>
          <a:lstStyle/>
          <a:p>
            <a:pPr>
              <a:defRPr/>
            </a:pPr>
            <a:r>
              <a:rPr lang="id-ID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id-ID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id-ID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d-ID" sz="20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Menurunkan Harga Pangan</a:t>
            </a:r>
            <a:r>
              <a:rPr lang="id-ID" sz="2000" b="1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622300" indent="-355600" eaLnBrk="1" hangingPunct="1">
              <a:buFont typeface="Wingdings" panose="05000000000000000000" pitchFamily="2" charset="2"/>
              <a:buChar char="q"/>
              <a:defRPr/>
            </a:pPr>
            <a:r>
              <a:rPr lang="id-ID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Membeli ke petani &amp; menjual langsung ke konsumen (memotong rantai pasok) </a:t>
            </a:r>
          </a:p>
          <a:p>
            <a:pPr marL="622300" indent="-355600" eaLnBrk="1" hangingPunct="1">
              <a:buFont typeface="Wingdings" panose="05000000000000000000" pitchFamily="2" charset="2"/>
              <a:buChar char="q"/>
              <a:defRPr/>
            </a:pPr>
            <a:r>
              <a:rPr lang="id-ID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Bazar Pangan Murah setap hari wilayah Jabodetabek</a:t>
            </a:r>
          </a:p>
          <a:p>
            <a:pPr marL="622300" indent="-355600" eaLnBrk="1" hangingPunct="1">
              <a:buFont typeface="Wingdings" panose="05000000000000000000" pitchFamily="2" charset="2"/>
              <a:buChar char="q"/>
              <a:defRPr/>
            </a:pPr>
            <a:r>
              <a:rPr lang="id-ID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Memperlancar kapal ternak untuk pasokan sapi NTT</a:t>
            </a:r>
          </a:p>
          <a:p>
            <a:pPr marL="622300" indent="-355600" eaLnBrk="1" hangingPunct="1">
              <a:buFont typeface="Wingdings" panose="05000000000000000000" pitchFamily="2" charset="2"/>
              <a:buChar char="q"/>
              <a:defRPr/>
            </a:pPr>
            <a:r>
              <a:rPr lang="id-ID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 daging sapi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3059832" y="6371865"/>
            <a:ext cx="2057400" cy="365125"/>
          </a:xfrm>
        </p:spPr>
        <p:txBody>
          <a:bodyPr/>
          <a:lstStyle/>
          <a:p>
            <a:pPr>
              <a:defRPr/>
            </a:pPr>
            <a:fld id="{5A43F23C-C7B1-4622-B048-F97B7EB1BAE1}" type="slidenum">
              <a:rPr lang="id-ID" altLang="id-ID" sz="1050" smtClean="0">
                <a:solidFill>
                  <a:schemeClr val="bg1"/>
                </a:solidFill>
              </a:rPr>
              <a:pPr>
                <a:defRPr/>
              </a:pPr>
              <a:t>28</a:t>
            </a:fld>
            <a:endParaRPr lang="id-ID" altLang="id-ID" sz="105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7243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>
            <a:spLocks noChangeArrowheads="1"/>
          </p:cNvSpPr>
          <p:nvPr/>
        </p:nvSpPr>
        <p:spPr bwMode="auto">
          <a:xfrm>
            <a:off x="-9525" y="2649538"/>
            <a:ext cx="914400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id-ID" sz="5400" dirty="0" err="1" smtClean="0">
                <a:solidFill>
                  <a:srgbClr val="000000"/>
                </a:solidFill>
                <a:latin typeface="Stencil" panose="040409050D0802020404" pitchFamily="82" charset="0"/>
                <a:cs typeface="+mn-cs"/>
              </a:rPr>
              <a:t>Terima</a:t>
            </a:r>
            <a:r>
              <a:rPr lang="en-US" altLang="id-ID" sz="5400" dirty="0" smtClean="0">
                <a:solidFill>
                  <a:srgbClr val="000000"/>
                </a:solidFill>
                <a:latin typeface="Stencil" panose="040409050D0802020404" pitchFamily="82" charset="0"/>
                <a:cs typeface="+mn-cs"/>
              </a:rPr>
              <a:t> </a:t>
            </a:r>
            <a:r>
              <a:rPr lang="en-US" altLang="id-ID" sz="5400" dirty="0" err="1" smtClean="0">
                <a:solidFill>
                  <a:srgbClr val="000000"/>
                </a:solidFill>
                <a:latin typeface="Stencil" panose="040409050D0802020404" pitchFamily="82" charset="0"/>
                <a:cs typeface="+mn-cs"/>
              </a:rPr>
              <a:t>kasih</a:t>
            </a:r>
            <a:endParaRPr lang="en-US" altLang="id-ID" sz="5400" dirty="0">
              <a:solidFill>
                <a:srgbClr val="000000"/>
              </a:solidFill>
              <a:latin typeface="Stencil" panose="040409050D0802020404" pitchFamily="82" charset="0"/>
              <a:cs typeface="+mn-cs"/>
            </a:endParaRPr>
          </a:p>
        </p:txBody>
      </p:sp>
      <p:sp>
        <p:nvSpPr>
          <p:cNvPr id="3" name="Slide Number Placeholder 4"/>
          <p:cNvSpPr>
            <a:spLocks noGrp="1"/>
          </p:cNvSpPr>
          <p:nvPr>
            <p:ph type="sldNum" sz="quarter" idx="12"/>
          </p:nvPr>
        </p:nvSpPr>
        <p:spPr bwMode="auto">
          <a:xfrm>
            <a:off x="3131840" y="6381328"/>
            <a:ext cx="205740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id-ID" altLang="id-ID" sz="1200" dirty="0" smtClean="0">
                <a:solidFill>
                  <a:schemeClr val="bg1"/>
                </a:solidFill>
              </a:rPr>
              <a:t>30</a:t>
            </a:r>
          </a:p>
        </p:txBody>
      </p:sp>
    </p:spTree>
    <p:extLst>
      <p:ext uri="{BB962C8B-B14F-4D97-AF65-F5344CB8AC3E}">
        <p14:creationId xmlns:p14="http://schemas.microsoft.com/office/powerpoint/2010/main" val="3257708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Slide Number Placeholder 17"/>
          <p:cNvSpPr txBox="1">
            <a:spLocks/>
          </p:cNvSpPr>
          <p:nvPr/>
        </p:nvSpPr>
        <p:spPr bwMode="auto">
          <a:xfrm>
            <a:off x="4572000" y="6381328"/>
            <a:ext cx="457200" cy="395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pPr algn="ctr" eaLnBrk="1" hangingPunct="1"/>
            <a:fld id="{47FC4103-D79A-44D3-859C-FD1295427708}" type="slidenum">
              <a:rPr lang="en-US" altLang="id-ID" sz="1200">
                <a:solidFill>
                  <a:srgbClr val="FFFFFF"/>
                </a:solidFill>
                <a:ea typeface="MS PGothic" pitchFamily="34" charset="-128"/>
              </a:rPr>
              <a:pPr algn="ctr" eaLnBrk="1" hangingPunct="1"/>
              <a:t>3</a:t>
            </a:fld>
            <a:endParaRPr lang="en-US" altLang="id-ID" sz="1200">
              <a:solidFill>
                <a:srgbClr val="FFFFFF"/>
              </a:solidFill>
              <a:ea typeface="MS PGothic" pitchFamily="34" charset="-128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067132" y="2632100"/>
            <a:ext cx="6539911" cy="1512676"/>
            <a:chOff x="1605402" y="105571"/>
            <a:chExt cx="6539911" cy="1512676"/>
          </a:xfrm>
        </p:grpSpPr>
        <p:sp>
          <p:nvSpPr>
            <p:cNvPr id="9" name="Round Same Side Corner Rectangle 8"/>
            <p:cNvSpPr/>
            <p:nvPr/>
          </p:nvSpPr>
          <p:spPr>
            <a:xfrm rot="5400000">
              <a:off x="4119020" y="-2408047"/>
              <a:ext cx="1512676" cy="6539911"/>
            </a:xfrm>
            <a:prstGeom prst="round2SameRect">
              <a:avLst/>
            </a:prstGeom>
          </p:spPr>
          <p:style>
            <a:lnRef idx="2">
              <a:schemeClr val="accent5">
                <a:tint val="40000"/>
                <a:alpha val="90000"/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tint val="40000"/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tint val="40000"/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0" name="Round Same Side Corner Rectangle 4"/>
            <p:cNvSpPr/>
            <p:nvPr/>
          </p:nvSpPr>
          <p:spPr>
            <a:xfrm>
              <a:off x="1605403" y="179413"/>
              <a:ext cx="6466068" cy="136499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47650" tIns="123825" rIns="247650" bIns="123825" numCol="1" spcCol="1270" anchor="ctr" anchorCtr="0">
              <a:noAutofit/>
            </a:bodyPr>
            <a:lstStyle/>
            <a:p>
              <a:pPr lvl="0"/>
              <a:r>
                <a:rPr lang="en-US" sz="2800" dirty="0">
                  <a:latin typeface="Britannic Bold" pitchFamily="34" charset="0"/>
                </a:rPr>
                <a:t>REALISASI SERAPAN ANGGARAN </a:t>
              </a:r>
              <a:r>
                <a:rPr lang="en-US" sz="2800" dirty="0" smtClean="0">
                  <a:latin typeface="Britannic Bold" pitchFamily="34" charset="0"/>
                </a:rPr>
                <a:t>       TA </a:t>
              </a:r>
              <a:r>
                <a:rPr lang="en-US" sz="2800" dirty="0">
                  <a:latin typeface="Britannic Bold" pitchFamily="34" charset="0"/>
                </a:rPr>
                <a:t>2016</a:t>
              </a:r>
              <a:endParaRPr lang="id-ID" sz="2800" dirty="0">
                <a:latin typeface="Britannic Bold" pitchFamily="34" charset="0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536956" y="2579630"/>
            <a:ext cx="1521116" cy="1608209"/>
            <a:chOff x="75226" y="98366"/>
            <a:chExt cx="1521116" cy="1608209"/>
          </a:xfrm>
        </p:grpSpPr>
        <p:sp>
          <p:nvSpPr>
            <p:cNvPr id="7" name="Rounded Rectangle 6"/>
            <p:cNvSpPr/>
            <p:nvPr/>
          </p:nvSpPr>
          <p:spPr>
            <a:xfrm>
              <a:off x="75226" y="98366"/>
              <a:ext cx="1521116" cy="1608209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" name="Rounded Rectangle 6"/>
            <p:cNvSpPr/>
            <p:nvPr/>
          </p:nvSpPr>
          <p:spPr>
            <a:xfrm>
              <a:off x="149481" y="172621"/>
              <a:ext cx="1372606" cy="145969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67640" tIns="83820" rIns="167640" bIns="83820" numCol="1" spcCol="1270" anchor="ctr" anchorCtr="0">
              <a:noAutofit/>
            </a:bodyPr>
            <a:lstStyle/>
            <a:p>
              <a:pPr lvl="0" algn="ctr" defTabSz="1955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id-ID" sz="4400" b="0" kern="1200" dirty="0" smtClean="0">
                  <a:latin typeface="Britannic Bold" pitchFamily="34" charset="0"/>
                  <a:ea typeface="+mn-ea"/>
                  <a:cs typeface="+mn-cs"/>
                </a:rPr>
                <a:t>I</a:t>
              </a:r>
              <a:endParaRPr lang="id-ID" sz="4400" b="0" kern="1200" dirty="0">
                <a:latin typeface="Britannic Bold" pitchFamily="34" charset="0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42665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/>
          <p:nvPr>
            <p:extLst>
              <p:ext uri="{D42A27DB-BD31-4B8C-83A1-F6EECF244321}">
                <p14:modId xmlns:p14="http://schemas.microsoft.com/office/powerpoint/2010/main" val="212946976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382713" y="1052736"/>
            <a:ext cx="7761287" cy="5191936"/>
          </a:xfrm>
          <a:prstGeom prst="rect">
            <a:avLst/>
          </a:prstGeom>
        </p:spPr>
      </p:pic>
      <p:sp>
        <p:nvSpPr>
          <p:cNvPr id="22531" name="Title 1"/>
          <p:cNvSpPr txBox="1">
            <a:spLocks/>
          </p:cNvSpPr>
          <p:nvPr/>
        </p:nvSpPr>
        <p:spPr bwMode="auto">
          <a:xfrm>
            <a:off x="1311275" y="-26988"/>
            <a:ext cx="7832725" cy="1143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id-ID" sz="2400" b="1" dirty="0">
                <a:latin typeface="Britannic Bold" panose="020B0903060703020204" pitchFamily="34" charset="0"/>
              </a:rPr>
              <a:t>PERKEMBANGAN</a:t>
            </a:r>
            <a:r>
              <a:rPr lang="id-ID" altLang="id-ID" sz="2400" b="1" dirty="0">
                <a:latin typeface="Britannic Bold" panose="020B0903060703020204" pitchFamily="34" charset="0"/>
              </a:rPr>
              <a:t> REALISASI ANGGARAN </a:t>
            </a:r>
            <a:r>
              <a:rPr lang="en-US" altLang="id-ID" sz="2400" b="1" dirty="0">
                <a:latin typeface="Britannic Bold" panose="020B0903060703020204" pitchFamily="34" charset="0"/>
              </a:rPr>
              <a:t>BA.018</a:t>
            </a:r>
            <a:br>
              <a:rPr lang="en-US" altLang="id-ID" sz="2400" b="1" dirty="0">
                <a:latin typeface="Britannic Bold" panose="020B0903060703020204" pitchFamily="34" charset="0"/>
              </a:rPr>
            </a:br>
            <a:r>
              <a:rPr lang="en-US" altLang="id-ID" sz="2400" b="1" dirty="0">
                <a:latin typeface="Britannic Bold" panose="020B0903060703020204" pitchFamily="34" charset="0"/>
              </a:rPr>
              <a:t>KEMENTERIAN PERTANIAN APBN</a:t>
            </a:r>
            <a:endParaRPr lang="id-ID" altLang="id-ID" sz="2400" b="1" dirty="0">
              <a:latin typeface="Britannic Bold" panose="020B0903060703020204" pitchFamily="34" charset="0"/>
            </a:endParaRPr>
          </a:p>
          <a:p>
            <a:pPr algn="ctr" eaLnBrk="1" hangingPunct="1"/>
            <a:r>
              <a:rPr lang="id-ID" altLang="id-ID" sz="2400" b="1" dirty="0">
                <a:latin typeface="Britannic Bold" panose="020B0903060703020204" pitchFamily="34" charset="0"/>
              </a:rPr>
              <a:t>PER 7 </a:t>
            </a:r>
            <a:r>
              <a:rPr lang="id-ID" altLang="id-ID" sz="2400" b="1" dirty="0" smtClean="0">
                <a:latin typeface="Britannic Bold" panose="020B0903060703020204" pitchFamily="34" charset="0"/>
              </a:rPr>
              <a:t>JUNI </a:t>
            </a:r>
            <a:r>
              <a:rPr lang="id-ID" altLang="id-ID" sz="2400" b="1" dirty="0">
                <a:latin typeface="Britannic Bold" panose="020B0903060703020204" pitchFamily="34" charset="0"/>
              </a:rPr>
              <a:t>(201</a:t>
            </a:r>
            <a:r>
              <a:rPr lang="en-US" altLang="id-ID" sz="2400" b="1" dirty="0">
                <a:latin typeface="Britannic Bold" panose="020B0903060703020204" pitchFamily="34" charset="0"/>
              </a:rPr>
              <a:t>4</a:t>
            </a:r>
            <a:r>
              <a:rPr lang="id-ID" altLang="id-ID" sz="2400" b="1" dirty="0">
                <a:latin typeface="Britannic Bold" panose="020B0903060703020204" pitchFamily="34" charset="0"/>
              </a:rPr>
              <a:t>-201</a:t>
            </a:r>
            <a:r>
              <a:rPr lang="en-US" altLang="id-ID" sz="2400" b="1" dirty="0">
                <a:latin typeface="Britannic Bold" panose="020B0903060703020204" pitchFamily="34" charset="0"/>
              </a:rPr>
              <a:t>6</a:t>
            </a:r>
            <a:r>
              <a:rPr lang="id-ID" altLang="id-ID" sz="2400" b="1" dirty="0">
                <a:latin typeface="Britannic Bold" panose="020B0903060703020204" pitchFamily="34" charset="0"/>
              </a:rPr>
              <a:t>)</a:t>
            </a:r>
            <a:r>
              <a:rPr lang="id-ID" altLang="id-ID" sz="2200" dirty="0">
                <a:latin typeface="Britannic Bold" pitchFamily="34" charset="0"/>
              </a:rPr>
              <a:t/>
            </a:r>
            <a:br>
              <a:rPr lang="id-ID" altLang="id-ID" sz="2200" dirty="0">
                <a:latin typeface="Britannic Bold" pitchFamily="34" charset="0"/>
              </a:rPr>
            </a:br>
            <a:endParaRPr lang="en-US" altLang="id-ID" sz="2000" dirty="0">
              <a:latin typeface="Britannic Bold" pitchFamily="34" charset="0"/>
            </a:endParaRPr>
          </a:p>
        </p:txBody>
      </p:sp>
      <p:sp>
        <p:nvSpPr>
          <p:cNvPr id="22533" name="TextBox 10"/>
          <p:cNvSpPr txBox="1">
            <a:spLocks noChangeArrowheads="1"/>
          </p:cNvSpPr>
          <p:nvPr/>
        </p:nvSpPr>
        <p:spPr bwMode="auto">
          <a:xfrm>
            <a:off x="7524750" y="1052513"/>
            <a:ext cx="1482725" cy="247650"/>
          </a:xfrm>
          <a:prstGeom prst="rect">
            <a:avLst/>
          </a:prstGeom>
          <a:solidFill>
            <a:srgbClr val="FFC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en-US" sz="1000">
                <a:solidFill>
                  <a:srgbClr val="000000"/>
                </a:solidFill>
                <a:cs typeface="Arial" charset="0"/>
              </a:rPr>
              <a:t>Realisasi Secara Bruto</a:t>
            </a:r>
          </a:p>
        </p:txBody>
      </p:sp>
      <p:sp>
        <p:nvSpPr>
          <p:cNvPr id="23561" name="TextBox 10"/>
          <p:cNvSpPr txBox="1">
            <a:spLocks noChangeArrowheads="1"/>
          </p:cNvSpPr>
          <p:nvPr/>
        </p:nvSpPr>
        <p:spPr bwMode="auto">
          <a:xfrm>
            <a:off x="1441202" y="5911304"/>
            <a:ext cx="2698750" cy="254000"/>
          </a:xfrm>
          <a:prstGeom prst="rect">
            <a:avLst/>
          </a:prstGeom>
          <a:solidFill>
            <a:srgbClr val="FFC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pPr>
              <a:defRPr/>
            </a:pPr>
            <a:r>
              <a:rPr lang="en-US" altLang="en-US" sz="1050" dirty="0" err="1" smtClean="0">
                <a:solidFill>
                  <a:srgbClr val="000000"/>
                </a:solidFill>
              </a:rPr>
              <a:t>Sumber</a:t>
            </a:r>
            <a:r>
              <a:rPr lang="en-US" altLang="en-US" sz="1050" dirty="0" smtClean="0">
                <a:solidFill>
                  <a:srgbClr val="000000"/>
                </a:solidFill>
              </a:rPr>
              <a:t>: </a:t>
            </a:r>
            <a:r>
              <a:rPr lang="id-ID" altLang="en-US" sz="1050" dirty="0" smtClean="0">
                <a:solidFill>
                  <a:srgbClr val="000000"/>
                </a:solidFill>
              </a:rPr>
              <a:t>SPAN Kemenkeu dan </a:t>
            </a:r>
            <a:r>
              <a:rPr lang="en-US" altLang="en-US" sz="1050" dirty="0" smtClean="0">
                <a:solidFill>
                  <a:srgbClr val="000000"/>
                </a:solidFill>
              </a:rPr>
              <a:t>Biro KP, </a:t>
            </a:r>
            <a:r>
              <a:rPr lang="en-US" altLang="en-US" sz="1050" dirty="0" err="1" smtClean="0">
                <a:solidFill>
                  <a:srgbClr val="000000"/>
                </a:solidFill>
              </a:rPr>
              <a:t>Setjen</a:t>
            </a:r>
            <a:endParaRPr lang="en-US" altLang="en-US" sz="1050" dirty="0" smtClean="0">
              <a:solidFill>
                <a:srgbClr val="000000"/>
              </a:solidFill>
            </a:endParaRPr>
          </a:p>
        </p:txBody>
      </p:sp>
      <p:grpSp>
        <p:nvGrpSpPr>
          <p:cNvPr id="22535" name="Group 32"/>
          <p:cNvGrpSpPr>
            <a:grpSpLocks/>
          </p:cNvGrpSpPr>
          <p:nvPr/>
        </p:nvGrpSpPr>
        <p:grpSpPr bwMode="auto">
          <a:xfrm>
            <a:off x="20638" y="0"/>
            <a:ext cx="1352550" cy="6165850"/>
            <a:chOff x="0" y="0"/>
            <a:chExt cx="1352276" cy="6860901"/>
          </a:xfrm>
        </p:grpSpPr>
        <p:pic>
          <p:nvPicPr>
            <p:cNvPr id="41" name="Picture 40" descr="http://t0.gstatic.com/images?q=tbn:ANd9GcTCTw8rosop-I85_6b5myPnZ8DkASoIQKP6vxRSxT9F_LtavvHurA"/>
            <p:cNvPicPr>
              <a:picLocks noChangeAspect="1" noChangeArrowheads="1"/>
            </p:cNvPicPr>
            <p:nvPr/>
          </p:nvPicPr>
          <p:blipFill>
            <a:blip r:embed="rId4" cstate="print">
              <a:extLst/>
            </a:blip>
            <a:srcRect/>
            <a:stretch>
              <a:fillRect/>
            </a:stretch>
          </p:blipFill>
          <p:spPr bwMode="auto">
            <a:xfrm>
              <a:off x="33869" y="1949310"/>
              <a:ext cx="1302732" cy="979013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  <a:extLst/>
          </p:spPr>
        </p:pic>
        <p:pic>
          <p:nvPicPr>
            <p:cNvPr id="50" name="Picture 49" descr="http://www.topnews.in/files/sugarcane.jpg"/>
            <p:cNvPicPr>
              <a:picLocks noChangeAspect="1" noChangeArrowheads="1"/>
            </p:cNvPicPr>
            <p:nvPr/>
          </p:nvPicPr>
          <p:blipFill>
            <a:blip r:embed="rId5" cstate="print">
              <a:extLst/>
            </a:blip>
            <a:srcRect/>
            <a:stretch>
              <a:fillRect/>
            </a:stretch>
          </p:blipFill>
          <p:spPr bwMode="auto">
            <a:xfrm>
              <a:off x="0" y="2937042"/>
              <a:ext cx="1344413" cy="976654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  <a:extLst/>
          </p:spPr>
        </p:pic>
        <p:pic>
          <p:nvPicPr>
            <p:cNvPr id="51" name="Picture 50" descr="http://www.grit.com/%7E/media/Images/GRT/Editorial/Articles/Magazine%20Articles/2012/11-01/All%20About%20Heirloom%20Onion%20Varieties/Red-Onions.jpg"/>
            <p:cNvPicPr>
              <a:picLocks noChangeAspect="1" noChangeArrowheads="1"/>
            </p:cNvPicPr>
            <p:nvPr/>
          </p:nvPicPr>
          <p:blipFill>
            <a:blip r:embed="rId6" cstate="print">
              <a:extLst/>
            </a:blip>
            <a:srcRect/>
            <a:stretch>
              <a:fillRect/>
            </a:stretch>
          </p:blipFill>
          <p:spPr bwMode="auto">
            <a:xfrm>
              <a:off x="33869" y="4918702"/>
              <a:ext cx="1310544" cy="997053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  <a:extLst/>
          </p:spPr>
        </p:pic>
        <p:pic>
          <p:nvPicPr>
            <p:cNvPr id="52" name="Picture 51" descr="http://www.vemulapalliglobal.com/wp-content/uploads/2014/03/Paddy-Field-2.jpg"/>
            <p:cNvPicPr>
              <a:picLocks noChangeAspect="1" noChangeArrowheads="1"/>
            </p:cNvPicPr>
            <p:nvPr/>
          </p:nvPicPr>
          <p:blipFill>
            <a:blip r:embed="rId7" cstate="print">
              <a:extLst/>
            </a:blip>
            <a:srcRect/>
            <a:stretch>
              <a:fillRect/>
            </a:stretch>
          </p:blipFill>
          <p:spPr bwMode="auto">
            <a:xfrm>
              <a:off x="20636" y="0"/>
              <a:ext cx="1303142" cy="979014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  <a:extLst/>
          </p:spPr>
        </p:pic>
        <p:pic>
          <p:nvPicPr>
            <p:cNvPr id="53" name="Picture 52" descr="http://english.republika.mk/wp-content/uploads/2014/11/corn-in-a-row.jpg"/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/>
            </a:blip>
            <a:srcRect l="12190" t="7338" r="12993"/>
            <a:stretch/>
          </p:blipFill>
          <p:spPr bwMode="auto">
            <a:xfrm>
              <a:off x="38440" y="979014"/>
              <a:ext cx="1293591" cy="979014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  <a:extLst/>
          </p:spPr>
        </p:pic>
        <p:pic>
          <p:nvPicPr>
            <p:cNvPr id="54" name="Picture 53" descr="F:\Komoditas\443A3961.JPG"/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/>
            </a:blip>
            <a:srcRect l="48189" t="16960" r="6324" b="44604"/>
            <a:stretch/>
          </p:blipFill>
          <p:spPr bwMode="auto">
            <a:xfrm>
              <a:off x="15175" y="5918864"/>
              <a:ext cx="1329238" cy="942037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  <a:extLst/>
          </p:spPr>
        </p:pic>
        <p:pic>
          <p:nvPicPr>
            <p:cNvPr id="55" name="Picture 54" descr="G:\LEMBURRRRR\Sapi Sulungranche\DSC00147.JPG"/>
            <p:cNvPicPr>
              <a:picLocks noChangeAspect="1" noChangeArrowheads="1"/>
            </p:cNvPicPr>
            <p:nvPr/>
          </p:nvPicPr>
          <p:blipFill>
            <a:blip r:embed="rId10" cstate="print"/>
            <a:srcRect r="7000"/>
            <a:stretch>
              <a:fillRect/>
            </a:stretch>
          </p:blipFill>
          <p:spPr bwMode="auto">
            <a:xfrm>
              <a:off x="35641" y="3918026"/>
              <a:ext cx="1316635" cy="968325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</p:grpSp>
      <p:sp>
        <p:nvSpPr>
          <p:cNvPr id="17" name="Slide Number Placeholder 17"/>
          <p:cNvSpPr txBox="1">
            <a:spLocks/>
          </p:cNvSpPr>
          <p:nvPr/>
        </p:nvSpPr>
        <p:spPr bwMode="auto">
          <a:xfrm>
            <a:off x="4572000" y="6381328"/>
            <a:ext cx="457200" cy="395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pPr algn="ctr" eaLnBrk="1" hangingPunct="1"/>
            <a:fld id="{47FC4103-D79A-44D3-859C-FD1295427708}" type="slidenum">
              <a:rPr lang="en-US" altLang="id-ID" sz="1200">
                <a:solidFill>
                  <a:srgbClr val="FFFFFF"/>
                </a:solidFill>
                <a:ea typeface="MS PGothic" pitchFamily="34" charset="-128"/>
              </a:rPr>
              <a:pPr algn="ctr" eaLnBrk="1" hangingPunct="1"/>
              <a:t>4</a:t>
            </a:fld>
            <a:endParaRPr lang="en-US" altLang="id-ID" sz="1200">
              <a:solidFill>
                <a:srgbClr val="FFFFFF"/>
              </a:solidFill>
              <a:ea typeface="MS PGothic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6151888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/>
          <p:nvPr>
            <p:extLst>
              <p:ext uri="{D42A27DB-BD31-4B8C-83A1-F6EECF244321}">
                <p14:modId xmlns:p14="http://schemas.microsoft.com/office/powerpoint/2010/main" val="1506365238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31755" y="863255"/>
            <a:ext cx="8875463" cy="5302049"/>
          </a:xfrm>
          <a:prstGeom prst="rect">
            <a:avLst/>
          </a:prstGeom>
        </p:spPr>
      </p:pic>
      <p:sp>
        <p:nvSpPr>
          <p:cNvPr id="24578" name="Slide Number Placeholder 1"/>
          <p:cNvSpPr>
            <a:spLocks noGrp="1"/>
          </p:cNvSpPr>
          <p:nvPr>
            <p:ph type="sldNum" sz="quarter" idx="12"/>
          </p:nvPr>
        </p:nvSpPr>
        <p:spPr bwMode="auto">
          <a:xfrm>
            <a:off x="3131840" y="6309320"/>
            <a:ext cx="205740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8597ADAC-81A4-4F04-B920-123060DEA614}" type="slidenum">
              <a:rPr lang="id-ID" altLang="id-ID">
                <a:solidFill>
                  <a:schemeClr val="bg1"/>
                </a:solidFill>
                <a:latin typeface="Calibri" pitchFamily="34" charset="0"/>
              </a:rPr>
              <a:pPr/>
              <a:t>5</a:t>
            </a:fld>
            <a:endParaRPr lang="id-ID" altLang="id-ID">
              <a:solidFill>
                <a:schemeClr val="bg1"/>
              </a:solidFill>
              <a:latin typeface="Calibri" pitchFamily="34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0" y="-19050"/>
            <a:ext cx="9144000" cy="75565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 eaLnBrk="1" hangingPunct="1">
              <a:defRPr/>
            </a:pPr>
            <a:r>
              <a:rPr lang="id-ID" altLang="id-ID" sz="2400" dirty="0">
                <a:latin typeface="Britannic Bold" pitchFamily="34" charset="0"/>
              </a:rPr>
              <a:t>REALISASI ANGGARAN KEMENTERIAN PERTANIAN </a:t>
            </a:r>
            <a:r>
              <a:rPr lang="id-ID" altLang="id-ID" sz="2400" dirty="0" smtClean="0">
                <a:latin typeface="Britannic Bold" pitchFamily="34" charset="0"/>
              </a:rPr>
              <a:t>TA 2016</a:t>
            </a:r>
            <a:endParaRPr lang="en-US" altLang="id-ID" sz="2400" dirty="0" smtClean="0">
              <a:latin typeface="Britannic Bold" pitchFamily="34" charset="0"/>
            </a:endParaRPr>
          </a:p>
          <a:p>
            <a:pPr algn="ctr" eaLnBrk="1" hangingPunct="1">
              <a:defRPr/>
            </a:pPr>
            <a:r>
              <a:rPr lang="id-ID" altLang="id-ID" sz="2400" dirty="0" smtClean="0">
                <a:latin typeface="Britannic Bold" pitchFamily="34" charset="0"/>
              </a:rPr>
              <a:t>PER </a:t>
            </a:r>
            <a:r>
              <a:rPr lang="id-ID" altLang="id-ID" sz="2400" dirty="0">
                <a:latin typeface="Britannic Bold" pitchFamily="34" charset="0"/>
              </a:rPr>
              <a:t>ESELON I</a:t>
            </a:r>
            <a:r>
              <a:rPr lang="en-US" altLang="id-ID" sz="2400" dirty="0">
                <a:latin typeface="Britannic Bold" pitchFamily="34" charset="0"/>
              </a:rPr>
              <a:t> </a:t>
            </a:r>
            <a:endParaRPr lang="id-ID" altLang="id-ID" sz="2400" dirty="0">
              <a:latin typeface="Britannic Bold" pitchFamily="34" charset="0"/>
            </a:endParaRPr>
          </a:p>
        </p:txBody>
      </p:sp>
      <p:sp>
        <p:nvSpPr>
          <p:cNvPr id="7" name="TextBox 10"/>
          <p:cNvSpPr txBox="1">
            <a:spLocks noChangeArrowheads="1"/>
          </p:cNvSpPr>
          <p:nvPr/>
        </p:nvSpPr>
        <p:spPr bwMode="auto">
          <a:xfrm>
            <a:off x="133142" y="5868574"/>
            <a:ext cx="2698750" cy="254000"/>
          </a:xfrm>
          <a:prstGeom prst="rect">
            <a:avLst/>
          </a:prstGeom>
          <a:solidFill>
            <a:srgbClr val="FFC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pPr>
              <a:defRPr/>
            </a:pPr>
            <a:r>
              <a:rPr lang="en-US" altLang="en-US" sz="1050" dirty="0" err="1" smtClean="0">
                <a:solidFill>
                  <a:srgbClr val="000000"/>
                </a:solidFill>
              </a:rPr>
              <a:t>Sumber</a:t>
            </a:r>
            <a:r>
              <a:rPr lang="en-US" altLang="en-US" sz="1050" dirty="0" smtClean="0">
                <a:solidFill>
                  <a:srgbClr val="000000"/>
                </a:solidFill>
              </a:rPr>
              <a:t>: </a:t>
            </a:r>
            <a:r>
              <a:rPr lang="id-ID" altLang="en-US" sz="1050" dirty="0" smtClean="0">
                <a:solidFill>
                  <a:srgbClr val="000000"/>
                </a:solidFill>
              </a:rPr>
              <a:t>SPAN Kemenkeu dan </a:t>
            </a:r>
            <a:r>
              <a:rPr lang="en-US" altLang="en-US" sz="1050" dirty="0" smtClean="0">
                <a:solidFill>
                  <a:srgbClr val="000000"/>
                </a:solidFill>
              </a:rPr>
              <a:t>Biro KP, </a:t>
            </a:r>
            <a:r>
              <a:rPr lang="en-US" altLang="en-US" sz="1050" dirty="0" err="1" smtClean="0">
                <a:solidFill>
                  <a:srgbClr val="000000"/>
                </a:solidFill>
              </a:rPr>
              <a:t>Setjen</a:t>
            </a:r>
            <a:endParaRPr lang="en-US" altLang="en-US" sz="1050" dirty="0" smtClean="0">
              <a:solidFill>
                <a:srgbClr val="000000"/>
              </a:solidFill>
            </a:endParaRPr>
          </a:p>
        </p:txBody>
      </p:sp>
      <p:sp>
        <p:nvSpPr>
          <p:cNvPr id="4" name="Oval 3"/>
          <p:cNvSpPr/>
          <p:nvPr/>
        </p:nvSpPr>
        <p:spPr>
          <a:xfrm>
            <a:off x="7549966" y="5445072"/>
            <a:ext cx="720080" cy="43204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667164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Slide Number Placeholder 17"/>
          <p:cNvSpPr txBox="1">
            <a:spLocks/>
          </p:cNvSpPr>
          <p:nvPr/>
        </p:nvSpPr>
        <p:spPr bwMode="auto">
          <a:xfrm>
            <a:off x="4572000" y="6381328"/>
            <a:ext cx="457200" cy="395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pPr algn="ctr" eaLnBrk="1" hangingPunct="1"/>
            <a:fld id="{47FC4103-D79A-44D3-859C-FD1295427708}" type="slidenum">
              <a:rPr lang="en-US" altLang="id-ID" sz="1200">
                <a:solidFill>
                  <a:srgbClr val="FFFFFF"/>
                </a:solidFill>
                <a:ea typeface="MS PGothic" pitchFamily="34" charset="-128"/>
              </a:rPr>
              <a:pPr algn="ctr" eaLnBrk="1" hangingPunct="1"/>
              <a:t>6</a:t>
            </a:fld>
            <a:endParaRPr lang="en-US" altLang="id-ID" sz="1200">
              <a:solidFill>
                <a:srgbClr val="FFFFFF"/>
              </a:solidFill>
              <a:ea typeface="MS PGothic" pitchFamily="34" charset="-128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067132" y="2632100"/>
            <a:ext cx="6539911" cy="1512676"/>
            <a:chOff x="1605402" y="105571"/>
            <a:chExt cx="6539911" cy="1512676"/>
          </a:xfrm>
        </p:grpSpPr>
        <p:sp>
          <p:nvSpPr>
            <p:cNvPr id="9" name="Round Same Side Corner Rectangle 8"/>
            <p:cNvSpPr/>
            <p:nvPr/>
          </p:nvSpPr>
          <p:spPr>
            <a:xfrm rot="5400000">
              <a:off x="4119020" y="-2408047"/>
              <a:ext cx="1512676" cy="6539911"/>
            </a:xfrm>
            <a:prstGeom prst="round2SameRect">
              <a:avLst/>
            </a:prstGeom>
          </p:spPr>
          <p:style>
            <a:lnRef idx="2">
              <a:schemeClr val="accent5">
                <a:tint val="40000"/>
                <a:alpha val="90000"/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tint val="40000"/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tint val="40000"/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0" name="Round Same Side Corner Rectangle 4"/>
            <p:cNvSpPr/>
            <p:nvPr/>
          </p:nvSpPr>
          <p:spPr>
            <a:xfrm>
              <a:off x="1605403" y="179413"/>
              <a:ext cx="6466068" cy="136499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47650" tIns="123825" rIns="247650" bIns="123825" numCol="1" spcCol="1270" anchor="ctr" anchorCtr="0">
              <a:noAutofit/>
            </a:bodyPr>
            <a:lstStyle/>
            <a:p>
              <a:pPr marL="268288" lvl="0" indent="-266700" defTabSz="1422400">
                <a:lnSpc>
                  <a:spcPct val="90000"/>
                </a:lnSpc>
                <a:spcAft>
                  <a:spcPct val="15000"/>
                </a:spcAft>
              </a:pPr>
              <a:r>
                <a:rPr lang="en-US" altLang="id-ID" sz="2800" dirty="0">
                  <a:solidFill>
                    <a:schemeClr val="tx1"/>
                  </a:solidFill>
                  <a:latin typeface="Britannic Bold" pitchFamily="34" charset="0"/>
                </a:rPr>
                <a:t>RKA-KL DALAM RUU APBNP</a:t>
              </a:r>
              <a:r>
                <a:rPr lang="id-ID" altLang="id-ID" sz="2800" dirty="0">
                  <a:solidFill>
                    <a:schemeClr val="tx1"/>
                  </a:solidFill>
                  <a:latin typeface="Britannic Bold" pitchFamily="34" charset="0"/>
                </a:rPr>
                <a:t> </a:t>
              </a:r>
              <a:r>
                <a:rPr lang="id-ID" altLang="id-ID" sz="2800" dirty="0">
                  <a:solidFill>
                    <a:schemeClr val="tx1"/>
                  </a:solidFill>
                  <a:latin typeface="Britannic Bold" pitchFamily="34" charset="0"/>
                  <a:ea typeface="Adobe Hebrew"/>
                  <a:cs typeface="Adobe Hebrew"/>
                </a:rPr>
                <a:t>2016</a:t>
              </a:r>
              <a:r>
                <a:rPr lang="en-US" altLang="id-ID" sz="2800" dirty="0">
                  <a:solidFill>
                    <a:schemeClr val="tx1"/>
                  </a:solidFill>
                  <a:latin typeface="Britannic Bold" pitchFamily="34" charset="0"/>
                  <a:ea typeface="Adobe Hebrew"/>
                  <a:cs typeface="Adobe Hebrew"/>
                </a:rPr>
                <a:t> </a:t>
              </a:r>
              <a:endParaRPr lang="id-ID" sz="2800" dirty="0">
                <a:solidFill>
                  <a:schemeClr val="tx1"/>
                </a:solidFill>
                <a:latin typeface="Britannic Bold" pitchFamily="34" charset="0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536956" y="2570577"/>
            <a:ext cx="1521116" cy="1608209"/>
            <a:chOff x="75226" y="98366"/>
            <a:chExt cx="1521116" cy="1608209"/>
          </a:xfrm>
        </p:grpSpPr>
        <p:sp>
          <p:nvSpPr>
            <p:cNvPr id="7" name="Rounded Rectangle 6"/>
            <p:cNvSpPr/>
            <p:nvPr/>
          </p:nvSpPr>
          <p:spPr>
            <a:xfrm>
              <a:off x="75226" y="98366"/>
              <a:ext cx="1521116" cy="1608209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" name="Rounded Rectangle 6"/>
            <p:cNvSpPr/>
            <p:nvPr/>
          </p:nvSpPr>
          <p:spPr>
            <a:xfrm>
              <a:off x="149481" y="172621"/>
              <a:ext cx="1372606" cy="145969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67640" tIns="83820" rIns="167640" bIns="83820" numCol="1" spcCol="1270" anchor="ctr" anchorCtr="0">
              <a:noAutofit/>
            </a:bodyPr>
            <a:lstStyle/>
            <a:p>
              <a:pPr lvl="0" algn="ctr" defTabSz="1955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id-ID" sz="4400" b="0" kern="1200" dirty="0" smtClean="0">
                  <a:latin typeface="Britannic Bold" pitchFamily="34" charset="0"/>
                  <a:ea typeface="+mn-ea"/>
                  <a:cs typeface="+mn-cs"/>
                </a:rPr>
                <a:t>I</a:t>
              </a:r>
              <a:r>
                <a:rPr lang="en-US" sz="4400" b="0" kern="1200" dirty="0" smtClean="0">
                  <a:latin typeface="Britannic Bold" pitchFamily="34" charset="0"/>
                  <a:ea typeface="+mn-ea"/>
                  <a:cs typeface="+mn-cs"/>
                </a:rPr>
                <a:t>I</a:t>
              </a:r>
              <a:endParaRPr lang="id-ID" sz="4400" b="0" kern="1200" dirty="0">
                <a:latin typeface="Britannic Bold" pitchFamily="34" charset="0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64985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50825" y="115888"/>
            <a:ext cx="8713788" cy="649287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pPr algn="ctr">
              <a:defRPr/>
            </a:pPr>
            <a:r>
              <a:rPr lang="en-AU" sz="2400" b="1" dirty="0" smtClean="0">
                <a:latin typeface="Britannic Bold" panose="020B0903060703020204" pitchFamily="34" charset="0"/>
              </a:rPr>
              <a:t>DASAR HUKUM</a:t>
            </a:r>
            <a:endParaRPr lang="id-ID" sz="1600" dirty="0">
              <a:solidFill>
                <a:srgbClr val="FF0000"/>
              </a:solidFill>
              <a:latin typeface="Britannic Bold" panose="020B0903060703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46075" y="836613"/>
            <a:ext cx="8555038" cy="53244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457200" indent="-457200">
              <a:spcAft>
                <a:spcPts val="1200"/>
              </a:spcAft>
              <a:buFontTx/>
              <a:buAutoNum type="arabicPeriod"/>
              <a:defRPr/>
            </a:pPr>
            <a:r>
              <a:rPr lang="en-AU" sz="2000" dirty="0" err="1">
                <a:cs typeface="Arial" panose="020B0604020202020204" pitchFamily="34" charset="0"/>
              </a:rPr>
              <a:t>Instruksi</a:t>
            </a:r>
            <a:r>
              <a:rPr lang="en-AU" sz="2000" dirty="0">
                <a:cs typeface="Arial" panose="020B0604020202020204" pitchFamily="34" charset="0"/>
              </a:rPr>
              <a:t> </a:t>
            </a:r>
            <a:r>
              <a:rPr lang="en-AU" sz="2000" dirty="0" err="1">
                <a:cs typeface="Arial" panose="020B0604020202020204" pitchFamily="34" charset="0"/>
              </a:rPr>
              <a:t>Presiden</a:t>
            </a:r>
            <a:r>
              <a:rPr lang="en-AU" sz="2000" dirty="0">
                <a:cs typeface="Arial" panose="020B0604020202020204" pitchFamily="34" charset="0"/>
              </a:rPr>
              <a:t> RI </a:t>
            </a:r>
            <a:r>
              <a:rPr lang="en-AU" sz="2000" dirty="0" err="1">
                <a:cs typeface="Arial" panose="020B0604020202020204" pitchFamily="34" charset="0"/>
              </a:rPr>
              <a:t>Nomor</a:t>
            </a:r>
            <a:r>
              <a:rPr lang="en-AU" sz="2000" dirty="0">
                <a:cs typeface="Arial" panose="020B0604020202020204" pitchFamily="34" charset="0"/>
              </a:rPr>
              <a:t> 4 </a:t>
            </a:r>
            <a:r>
              <a:rPr lang="en-AU" sz="2000" dirty="0" err="1">
                <a:cs typeface="Arial" panose="020B0604020202020204" pitchFamily="34" charset="0"/>
              </a:rPr>
              <a:t>Tahun</a:t>
            </a:r>
            <a:r>
              <a:rPr lang="en-AU" sz="2000" dirty="0">
                <a:cs typeface="Arial" panose="020B0604020202020204" pitchFamily="34" charset="0"/>
              </a:rPr>
              <a:t> 2016 </a:t>
            </a:r>
            <a:r>
              <a:rPr lang="en-AU" sz="2000" dirty="0" err="1">
                <a:cs typeface="Arial" panose="020B0604020202020204" pitchFamily="34" charset="0"/>
              </a:rPr>
              <a:t>tanggal</a:t>
            </a:r>
            <a:r>
              <a:rPr lang="en-AU" sz="2000" dirty="0">
                <a:cs typeface="Arial" panose="020B0604020202020204" pitchFamily="34" charset="0"/>
              </a:rPr>
              <a:t> 12 Mei 2016 </a:t>
            </a:r>
            <a:r>
              <a:rPr lang="en-AU" sz="2000" dirty="0" err="1">
                <a:cs typeface="Arial" panose="020B0604020202020204" pitchFamily="34" charset="0"/>
              </a:rPr>
              <a:t>tentang</a:t>
            </a:r>
            <a:r>
              <a:rPr lang="en-AU" sz="2000" dirty="0">
                <a:cs typeface="Arial" panose="020B0604020202020204" pitchFamily="34" charset="0"/>
              </a:rPr>
              <a:t> </a:t>
            </a:r>
            <a:r>
              <a:rPr lang="en-AU" sz="2000" dirty="0" err="1">
                <a:cs typeface="Arial" panose="020B0604020202020204" pitchFamily="34" charset="0"/>
              </a:rPr>
              <a:t>Langkah-Langkah</a:t>
            </a:r>
            <a:r>
              <a:rPr lang="en-AU" sz="2000" dirty="0">
                <a:cs typeface="Arial" panose="020B0604020202020204" pitchFamily="34" charset="0"/>
              </a:rPr>
              <a:t> </a:t>
            </a:r>
            <a:r>
              <a:rPr lang="en-AU" sz="2000" dirty="0" err="1">
                <a:cs typeface="Arial" panose="020B0604020202020204" pitchFamily="34" charset="0"/>
              </a:rPr>
              <a:t>Penghematan</a:t>
            </a:r>
            <a:r>
              <a:rPr lang="en-AU" sz="2000" dirty="0">
                <a:cs typeface="Arial" panose="020B0604020202020204" pitchFamily="34" charset="0"/>
              </a:rPr>
              <a:t> </a:t>
            </a:r>
            <a:r>
              <a:rPr lang="en-AU" sz="2000" dirty="0" err="1">
                <a:cs typeface="Arial" panose="020B0604020202020204" pitchFamily="34" charset="0"/>
              </a:rPr>
              <a:t>dan</a:t>
            </a:r>
            <a:r>
              <a:rPr lang="en-AU" sz="2000" dirty="0">
                <a:cs typeface="Arial" panose="020B0604020202020204" pitchFamily="34" charset="0"/>
              </a:rPr>
              <a:t> </a:t>
            </a:r>
            <a:r>
              <a:rPr lang="en-AU" sz="2000" dirty="0" err="1">
                <a:cs typeface="Arial" panose="020B0604020202020204" pitchFamily="34" charset="0"/>
              </a:rPr>
              <a:t>Pemotongan</a:t>
            </a:r>
            <a:r>
              <a:rPr lang="en-AU" sz="2000" dirty="0">
                <a:cs typeface="Arial" panose="020B0604020202020204" pitchFamily="34" charset="0"/>
              </a:rPr>
              <a:t> </a:t>
            </a:r>
            <a:r>
              <a:rPr lang="en-AU" sz="2000" dirty="0" err="1">
                <a:cs typeface="Arial" panose="020B0604020202020204" pitchFamily="34" charset="0"/>
              </a:rPr>
              <a:t>Belanja</a:t>
            </a:r>
            <a:r>
              <a:rPr lang="en-AU" sz="2000" dirty="0">
                <a:cs typeface="Arial" panose="020B0604020202020204" pitchFamily="34" charset="0"/>
              </a:rPr>
              <a:t> </a:t>
            </a:r>
            <a:r>
              <a:rPr lang="en-AU" sz="2000" dirty="0" err="1">
                <a:cs typeface="Arial" panose="020B0604020202020204" pitchFamily="34" charset="0"/>
              </a:rPr>
              <a:t>Kementerian</a:t>
            </a:r>
            <a:r>
              <a:rPr lang="en-AU" sz="2000" dirty="0">
                <a:cs typeface="Arial" panose="020B0604020202020204" pitchFamily="34" charset="0"/>
              </a:rPr>
              <a:t>/</a:t>
            </a:r>
            <a:r>
              <a:rPr lang="en-AU" sz="2000" dirty="0" err="1">
                <a:cs typeface="Arial" panose="020B0604020202020204" pitchFamily="34" charset="0"/>
              </a:rPr>
              <a:t>Lembaga</a:t>
            </a:r>
            <a:r>
              <a:rPr lang="en-AU" sz="2000" dirty="0">
                <a:cs typeface="Arial" panose="020B0604020202020204" pitchFamily="34" charset="0"/>
              </a:rPr>
              <a:t> </a:t>
            </a:r>
            <a:r>
              <a:rPr lang="en-AU" sz="2000" dirty="0" err="1">
                <a:cs typeface="Arial" panose="020B0604020202020204" pitchFamily="34" charset="0"/>
              </a:rPr>
              <a:t>dalam</a:t>
            </a:r>
            <a:r>
              <a:rPr lang="en-AU" sz="2000" dirty="0">
                <a:cs typeface="Arial" panose="020B0604020202020204" pitchFamily="34" charset="0"/>
              </a:rPr>
              <a:t> </a:t>
            </a:r>
            <a:r>
              <a:rPr lang="en-AU" sz="2000" dirty="0" err="1">
                <a:cs typeface="Arial" panose="020B0604020202020204" pitchFamily="34" charset="0"/>
              </a:rPr>
              <a:t>rangka</a:t>
            </a:r>
            <a:r>
              <a:rPr lang="en-AU" sz="2000" dirty="0">
                <a:cs typeface="Arial" panose="020B0604020202020204" pitchFamily="34" charset="0"/>
              </a:rPr>
              <a:t> </a:t>
            </a:r>
            <a:r>
              <a:rPr lang="en-AU" sz="2000" dirty="0" err="1">
                <a:cs typeface="Arial" panose="020B0604020202020204" pitchFamily="34" charset="0"/>
              </a:rPr>
              <a:t>Pelaksanaan</a:t>
            </a:r>
            <a:r>
              <a:rPr lang="en-AU" sz="2000" dirty="0">
                <a:cs typeface="Arial" panose="020B0604020202020204" pitchFamily="34" charset="0"/>
              </a:rPr>
              <a:t> APBN TA 2016</a:t>
            </a:r>
          </a:p>
          <a:p>
            <a:pPr marL="457200" indent="-457200">
              <a:spcAft>
                <a:spcPts val="1200"/>
              </a:spcAft>
              <a:buFontTx/>
              <a:buAutoNum type="arabicPeriod"/>
              <a:defRPr/>
            </a:pPr>
            <a:r>
              <a:rPr lang="en-AU" sz="2000" dirty="0">
                <a:cs typeface="Arial" panose="020B0604020202020204" pitchFamily="34" charset="0"/>
              </a:rPr>
              <a:t>Surat </a:t>
            </a:r>
            <a:r>
              <a:rPr lang="en-AU" sz="2000" dirty="0" err="1">
                <a:cs typeface="Arial" panose="020B0604020202020204" pitchFamily="34" charset="0"/>
              </a:rPr>
              <a:t>Menteri</a:t>
            </a:r>
            <a:r>
              <a:rPr lang="en-AU" sz="2000" dirty="0">
                <a:cs typeface="Arial" panose="020B0604020202020204" pitchFamily="34" charset="0"/>
              </a:rPr>
              <a:t> </a:t>
            </a:r>
            <a:r>
              <a:rPr lang="en-AU" sz="2000" dirty="0" err="1">
                <a:cs typeface="Arial" panose="020B0604020202020204" pitchFamily="34" charset="0"/>
              </a:rPr>
              <a:t>Keuangan</a:t>
            </a:r>
            <a:r>
              <a:rPr lang="en-AU" sz="2000" dirty="0">
                <a:cs typeface="Arial" panose="020B0604020202020204" pitchFamily="34" charset="0"/>
              </a:rPr>
              <a:t> </a:t>
            </a:r>
            <a:r>
              <a:rPr lang="en-AU" sz="2000" dirty="0" err="1">
                <a:cs typeface="Arial" panose="020B0604020202020204" pitchFamily="34" charset="0"/>
              </a:rPr>
              <a:t>Nomor</a:t>
            </a:r>
            <a:r>
              <a:rPr lang="en-AU" sz="2000" dirty="0">
                <a:cs typeface="Arial" panose="020B0604020202020204" pitchFamily="34" charset="0"/>
              </a:rPr>
              <a:t> S-377/MK.02/2016 </a:t>
            </a:r>
            <a:r>
              <a:rPr lang="en-AU" sz="2000" dirty="0" err="1">
                <a:cs typeface="Arial" panose="020B0604020202020204" pitchFamily="34" charset="0"/>
              </a:rPr>
              <a:t>tanggal</a:t>
            </a:r>
            <a:r>
              <a:rPr lang="en-AU" sz="2000" dirty="0">
                <a:cs typeface="Arial" panose="020B0604020202020204" pitchFamily="34" charset="0"/>
              </a:rPr>
              <a:t> 13 Mei 2016, </a:t>
            </a:r>
            <a:r>
              <a:rPr lang="en-AU" sz="2000" dirty="0" err="1">
                <a:cs typeface="Arial" panose="020B0604020202020204" pitchFamily="34" charset="0"/>
              </a:rPr>
              <a:t>hal</a:t>
            </a:r>
            <a:r>
              <a:rPr lang="en-AU" sz="2000" dirty="0">
                <a:cs typeface="Arial" panose="020B0604020202020204" pitchFamily="34" charset="0"/>
              </a:rPr>
              <a:t> </a:t>
            </a:r>
            <a:r>
              <a:rPr lang="en-AU" sz="2000" dirty="0" err="1">
                <a:cs typeface="Arial" panose="020B0604020202020204" pitchFamily="34" charset="0"/>
              </a:rPr>
              <a:t>Penghematan</a:t>
            </a:r>
            <a:r>
              <a:rPr lang="en-AU" sz="2000" dirty="0">
                <a:cs typeface="Arial" panose="020B0604020202020204" pitchFamily="34" charset="0"/>
              </a:rPr>
              <a:t> </a:t>
            </a:r>
            <a:r>
              <a:rPr lang="en-AU" sz="2000" dirty="0" err="1">
                <a:cs typeface="Arial" panose="020B0604020202020204" pitchFamily="34" charset="0"/>
              </a:rPr>
              <a:t>dan</a:t>
            </a:r>
            <a:r>
              <a:rPr lang="en-AU" sz="2000" dirty="0">
                <a:cs typeface="Arial" panose="020B0604020202020204" pitchFamily="34" charset="0"/>
              </a:rPr>
              <a:t> </a:t>
            </a:r>
            <a:r>
              <a:rPr lang="en-AU" sz="2000" dirty="0" err="1">
                <a:cs typeface="Arial" panose="020B0604020202020204" pitchFamily="34" charset="0"/>
              </a:rPr>
              <a:t>Pemotongan</a:t>
            </a:r>
            <a:r>
              <a:rPr lang="en-AU" sz="2000" dirty="0">
                <a:cs typeface="Arial" panose="020B0604020202020204" pitchFamily="34" charset="0"/>
              </a:rPr>
              <a:t> </a:t>
            </a:r>
            <a:r>
              <a:rPr lang="en-AU" sz="2000" dirty="0" err="1">
                <a:cs typeface="Arial" panose="020B0604020202020204" pitchFamily="34" charset="0"/>
              </a:rPr>
              <a:t>Belanja</a:t>
            </a:r>
            <a:r>
              <a:rPr lang="en-AU" sz="2000" dirty="0">
                <a:cs typeface="Arial" panose="020B0604020202020204" pitchFamily="34" charset="0"/>
              </a:rPr>
              <a:t> </a:t>
            </a:r>
            <a:r>
              <a:rPr lang="en-AU" sz="2000" dirty="0" err="1">
                <a:cs typeface="Arial" panose="020B0604020202020204" pitchFamily="34" charset="0"/>
              </a:rPr>
              <a:t>Kementerian</a:t>
            </a:r>
            <a:r>
              <a:rPr lang="en-AU" sz="2000" dirty="0">
                <a:cs typeface="Arial" panose="020B0604020202020204" pitchFamily="34" charset="0"/>
              </a:rPr>
              <a:t>/</a:t>
            </a:r>
            <a:r>
              <a:rPr lang="en-AU" sz="2000" dirty="0" err="1">
                <a:cs typeface="Arial" panose="020B0604020202020204" pitchFamily="34" charset="0"/>
              </a:rPr>
              <a:t>Lembaga</a:t>
            </a:r>
            <a:r>
              <a:rPr lang="en-AU" sz="2000" dirty="0">
                <a:cs typeface="Arial" panose="020B0604020202020204" pitchFamily="34" charset="0"/>
              </a:rPr>
              <a:t> TA 2016</a:t>
            </a:r>
          </a:p>
          <a:p>
            <a:pPr marL="457200" indent="-457200">
              <a:spcAft>
                <a:spcPts val="1200"/>
              </a:spcAft>
              <a:buFontTx/>
              <a:buAutoNum type="arabicPeriod"/>
              <a:defRPr/>
            </a:pPr>
            <a:r>
              <a:rPr lang="en-AU" sz="2000" dirty="0">
                <a:cs typeface="Arial" panose="020B0604020202020204" pitchFamily="34" charset="0"/>
              </a:rPr>
              <a:t>Surat </a:t>
            </a:r>
            <a:r>
              <a:rPr lang="en-AU" sz="2000" dirty="0" err="1">
                <a:cs typeface="Arial" panose="020B0604020202020204" pitchFamily="34" charset="0"/>
              </a:rPr>
              <a:t>Menteri</a:t>
            </a:r>
            <a:r>
              <a:rPr lang="en-AU" sz="2000" dirty="0">
                <a:cs typeface="Arial" panose="020B0604020202020204" pitchFamily="34" charset="0"/>
              </a:rPr>
              <a:t> </a:t>
            </a:r>
            <a:r>
              <a:rPr lang="en-AU" sz="2000" dirty="0" err="1">
                <a:cs typeface="Arial" panose="020B0604020202020204" pitchFamily="34" charset="0"/>
              </a:rPr>
              <a:t>Keuangan</a:t>
            </a:r>
            <a:r>
              <a:rPr lang="en-AU" sz="2000" dirty="0">
                <a:cs typeface="Arial" panose="020B0604020202020204" pitchFamily="34" charset="0"/>
              </a:rPr>
              <a:t> </a:t>
            </a:r>
            <a:r>
              <a:rPr lang="en-AU" sz="2000" dirty="0" err="1">
                <a:cs typeface="Arial" panose="020B0604020202020204" pitchFamily="34" charset="0"/>
              </a:rPr>
              <a:t>Nomor</a:t>
            </a:r>
            <a:r>
              <a:rPr lang="en-AU" sz="2000" dirty="0">
                <a:cs typeface="Arial" panose="020B0604020202020204" pitchFamily="34" charset="0"/>
              </a:rPr>
              <a:t> S-1148/AG/2016 </a:t>
            </a:r>
            <a:r>
              <a:rPr lang="en-AU" sz="2000" dirty="0" err="1">
                <a:cs typeface="Arial" panose="020B0604020202020204" pitchFamily="34" charset="0"/>
              </a:rPr>
              <a:t>tanggal</a:t>
            </a:r>
            <a:r>
              <a:rPr lang="en-AU" sz="2000" dirty="0">
                <a:cs typeface="Arial" panose="020B0604020202020204" pitchFamily="34" charset="0"/>
              </a:rPr>
              <a:t> 19 Mei 2016, </a:t>
            </a:r>
            <a:r>
              <a:rPr lang="en-AU" sz="2000" dirty="0" err="1">
                <a:cs typeface="Arial" panose="020B0604020202020204" pitchFamily="34" charset="0"/>
              </a:rPr>
              <a:t>hal</a:t>
            </a:r>
            <a:r>
              <a:rPr lang="en-AU" sz="2000" dirty="0">
                <a:cs typeface="Arial" panose="020B0604020202020204" pitchFamily="34" charset="0"/>
              </a:rPr>
              <a:t> </a:t>
            </a:r>
            <a:r>
              <a:rPr lang="en-AU" sz="2000" dirty="0" err="1">
                <a:cs typeface="Arial" panose="020B0604020202020204" pitchFamily="34" charset="0"/>
              </a:rPr>
              <a:t>Penundaan</a:t>
            </a:r>
            <a:r>
              <a:rPr lang="en-AU" sz="2000" dirty="0">
                <a:cs typeface="Arial" panose="020B0604020202020204" pitchFamily="34" charset="0"/>
              </a:rPr>
              <a:t>/</a:t>
            </a:r>
            <a:r>
              <a:rPr lang="en-AU" sz="2000" dirty="0" err="1">
                <a:cs typeface="Arial" panose="020B0604020202020204" pitchFamily="34" charset="0"/>
              </a:rPr>
              <a:t>Penangguhan</a:t>
            </a:r>
            <a:r>
              <a:rPr lang="en-AU" sz="2000" dirty="0">
                <a:cs typeface="Arial" panose="020B0604020202020204" pitchFamily="34" charset="0"/>
              </a:rPr>
              <a:t> </a:t>
            </a:r>
            <a:r>
              <a:rPr lang="en-AU" sz="2000" dirty="0" err="1">
                <a:cs typeface="Arial" panose="020B0604020202020204" pitchFamily="34" charset="0"/>
              </a:rPr>
              <a:t>Revisi</a:t>
            </a:r>
            <a:r>
              <a:rPr lang="en-AU" sz="2000" dirty="0">
                <a:cs typeface="Arial" panose="020B0604020202020204" pitchFamily="34" charset="0"/>
              </a:rPr>
              <a:t> </a:t>
            </a:r>
            <a:r>
              <a:rPr lang="en-AU" sz="2000" dirty="0" err="1">
                <a:cs typeface="Arial" panose="020B0604020202020204" pitchFamily="34" charset="0"/>
              </a:rPr>
              <a:t>Anggaran</a:t>
            </a:r>
            <a:r>
              <a:rPr lang="en-AU" sz="2000" dirty="0">
                <a:cs typeface="Arial" panose="020B0604020202020204" pitchFamily="34" charset="0"/>
              </a:rPr>
              <a:t> </a:t>
            </a:r>
            <a:r>
              <a:rPr lang="en-AU" sz="2000" dirty="0" err="1">
                <a:cs typeface="Arial" panose="020B0604020202020204" pitchFamily="34" charset="0"/>
              </a:rPr>
              <a:t>dalam</a:t>
            </a:r>
            <a:r>
              <a:rPr lang="en-AU" sz="2000" dirty="0">
                <a:cs typeface="Arial" panose="020B0604020202020204" pitchFamily="34" charset="0"/>
              </a:rPr>
              <a:t> </a:t>
            </a:r>
            <a:r>
              <a:rPr lang="en-AU" sz="2000" dirty="0" err="1">
                <a:cs typeface="Arial" panose="020B0604020202020204" pitchFamily="34" charset="0"/>
              </a:rPr>
              <a:t>rangka</a:t>
            </a:r>
            <a:r>
              <a:rPr lang="en-AU" sz="2000" dirty="0">
                <a:cs typeface="Arial" panose="020B0604020202020204" pitchFamily="34" charset="0"/>
              </a:rPr>
              <a:t> </a:t>
            </a:r>
            <a:r>
              <a:rPr lang="en-AU" sz="2000" dirty="0" err="1">
                <a:cs typeface="Arial" panose="020B0604020202020204" pitchFamily="34" charset="0"/>
              </a:rPr>
              <a:t>mempercepat</a:t>
            </a:r>
            <a:r>
              <a:rPr lang="en-AU" sz="2000" dirty="0">
                <a:cs typeface="Arial" panose="020B0604020202020204" pitchFamily="34" charset="0"/>
              </a:rPr>
              <a:t> </a:t>
            </a:r>
            <a:r>
              <a:rPr lang="en-AU" sz="2000" dirty="0" err="1">
                <a:cs typeface="Arial" panose="020B0604020202020204" pitchFamily="34" charset="0"/>
              </a:rPr>
              <a:t>Penyelesaian</a:t>
            </a:r>
            <a:r>
              <a:rPr lang="en-AU" sz="2000" dirty="0">
                <a:cs typeface="Arial" panose="020B0604020202020204" pitchFamily="34" charset="0"/>
              </a:rPr>
              <a:t> </a:t>
            </a:r>
            <a:r>
              <a:rPr lang="en-AU" sz="2000" dirty="0" err="1">
                <a:cs typeface="Arial" panose="020B0604020202020204" pitchFamily="34" charset="0"/>
              </a:rPr>
              <a:t>Revisi</a:t>
            </a:r>
            <a:r>
              <a:rPr lang="en-AU" sz="2000" dirty="0">
                <a:cs typeface="Arial" panose="020B0604020202020204" pitchFamily="34" charset="0"/>
              </a:rPr>
              <a:t> </a:t>
            </a:r>
            <a:r>
              <a:rPr lang="en-AU" sz="2000" dirty="0" err="1">
                <a:cs typeface="Arial" panose="020B0604020202020204" pitchFamily="34" charset="0"/>
              </a:rPr>
              <a:t>Penghematan</a:t>
            </a:r>
            <a:r>
              <a:rPr lang="en-AU" sz="2000" dirty="0">
                <a:cs typeface="Arial" panose="020B0604020202020204" pitchFamily="34" charset="0"/>
              </a:rPr>
              <a:t>/</a:t>
            </a:r>
            <a:r>
              <a:rPr lang="en-AU" sz="2000" dirty="0" err="1">
                <a:cs typeface="Arial" panose="020B0604020202020204" pitchFamily="34" charset="0"/>
              </a:rPr>
              <a:t>Pemotongan</a:t>
            </a:r>
            <a:r>
              <a:rPr lang="en-AU" sz="2000" dirty="0">
                <a:cs typeface="Arial" panose="020B0604020202020204" pitchFamily="34" charset="0"/>
              </a:rPr>
              <a:t> </a:t>
            </a:r>
            <a:r>
              <a:rPr lang="en-AU" sz="2000" dirty="0" err="1">
                <a:cs typeface="Arial" panose="020B0604020202020204" pitchFamily="34" charset="0"/>
              </a:rPr>
              <a:t>Belanja</a:t>
            </a:r>
            <a:r>
              <a:rPr lang="en-AU" sz="2000" dirty="0">
                <a:cs typeface="Arial" panose="020B0604020202020204" pitchFamily="34" charset="0"/>
              </a:rPr>
              <a:t> K/L TA 2016</a:t>
            </a:r>
          </a:p>
          <a:p>
            <a:pPr marL="457200" indent="-457200">
              <a:spcAft>
                <a:spcPts val="1200"/>
              </a:spcAft>
              <a:buFontTx/>
              <a:buAutoNum type="arabicPeriod"/>
              <a:defRPr/>
            </a:pPr>
            <a:r>
              <a:rPr lang="en-AU" sz="2000" dirty="0">
                <a:cs typeface="Arial" panose="020B0604020202020204" pitchFamily="34" charset="0"/>
              </a:rPr>
              <a:t>Surat </a:t>
            </a:r>
            <a:r>
              <a:rPr lang="en-AU" sz="2000" dirty="0" err="1">
                <a:cs typeface="Arial" panose="020B0604020202020204" pitchFamily="34" charset="0"/>
              </a:rPr>
              <a:t>Menteri</a:t>
            </a:r>
            <a:r>
              <a:rPr lang="en-AU" sz="2000" dirty="0">
                <a:cs typeface="Arial" panose="020B0604020202020204" pitchFamily="34" charset="0"/>
              </a:rPr>
              <a:t> </a:t>
            </a:r>
            <a:r>
              <a:rPr lang="en-AU" sz="2000" dirty="0" err="1">
                <a:cs typeface="Arial" panose="020B0604020202020204" pitchFamily="34" charset="0"/>
              </a:rPr>
              <a:t>Pertanian</a:t>
            </a:r>
            <a:r>
              <a:rPr lang="en-AU" sz="2000" dirty="0">
                <a:cs typeface="Arial" panose="020B0604020202020204" pitchFamily="34" charset="0"/>
              </a:rPr>
              <a:t> </a:t>
            </a:r>
            <a:r>
              <a:rPr lang="en-AU" sz="2000" dirty="0" err="1">
                <a:cs typeface="Arial" panose="020B0604020202020204" pitchFamily="34" charset="0"/>
              </a:rPr>
              <a:t>kepada</a:t>
            </a:r>
            <a:r>
              <a:rPr lang="en-AU" sz="2000" dirty="0">
                <a:cs typeface="Arial" panose="020B0604020202020204" pitchFamily="34" charset="0"/>
              </a:rPr>
              <a:t> </a:t>
            </a:r>
            <a:r>
              <a:rPr lang="en-AU" sz="2000" dirty="0" err="1">
                <a:cs typeface="Arial" panose="020B0604020202020204" pitchFamily="34" charset="0"/>
              </a:rPr>
              <a:t>Menteri</a:t>
            </a:r>
            <a:r>
              <a:rPr lang="en-AU" sz="2000" dirty="0">
                <a:cs typeface="Arial" panose="020B0604020202020204" pitchFamily="34" charset="0"/>
              </a:rPr>
              <a:t> </a:t>
            </a:r>
            <a:r>
              <a:rPr lang="en-AU" sz="2000" dirty="0" err="1">
                <a:cs typeface="Arial" panose="020B0604020202020204" pitchFamily="34" charset="0"/>
              </a:rPr>
              <a:t>Keuangan</a:t>
            </a:r>
            <a:r>
              <a:rPr lang="en-AU" sz="2000" dirty="0">
                <a:cs typeface="Arial" panose="020B0604020202020204" pitchFamily="34" charset="0"/>
              </a:rPr>
              <a:t> </a:t>
            </a:r>
            <a:r>
              <a:rPr lang="en-AU" sz="2000" dirty="0" err="1">
                <a:cs typeface="Arial" panose="020B0604020202020204" pitchFamily="34" charset="0"/>
              </a:rPr>
              <a:t>Nomor</a:t>
            </a:r>
            <a:r>
              <a:rPr lang="en-AU" sz="2000" dirty="0">
                <a:cs typeface="Arial" panose="020B0604020202020204" pitchFamily="34" charset="0"/>
              </a:rPr>
              <a:t> 63/RC.110/M /5/2016 </a:t>
            </a:r>
            <a:r>
              <a:rPr lang="en-AU" sz="2000" dirty="0" err="1">
                <a:cs typeface="Arial" panose="020B0604020202020204" pitchFamily="34" charset="0"/>
              </a:rPr>
              <a:t>tanggal</a:t>
            </a:r>
            <a:r>
              <a:rPr lang="en-AU" sz="2000" dirty="0">
                <a:cs typeface="Arial" panose="020B0604020202020204" pitchFamily="34" charset="0"/>
              </a:rPr>
              <a:t> 20 Mei 2016 </a:t>
            </a:r>
            <a:r>
              <a:rPr lang="en-AU" sz="2000" dirty="0" err="1">
                <a:cs typeface="Arial" panose="020B0604020202020204" pitchFamily="34" charset="0"/>
              </a:rPr>
              <a:t>hal</a:t>
            </a:r>
            <a:r>
              <a:rPr lang="en-AU" sz="2000" dirty="0">
                <a:cs typeface="Arial" panose="020B0604020202020204" pitchFamily="34" charset="0"/>
              </a:rPr>
              <a:t> </a:t>
            </a:r>
            <a:r>
              <a:rPr lang="en-AU" sz="2000" dirty="0" err="1">
                <a:cs typeface="Arial" panose="020B0604020202020204" pitchFamily="34" charset="0"/>
              </a:rPr>
              <a:t>Penghematan</a:t>
            </a:r>
            <a:r>
              <a:rPr lang="en-AU" sz="2000" dirty="0">
                <a:cs typeface="Arial" panose="020B0604020202020204" pitchFamily="34" charset="0"/>
              </a:rPr>
              <a:t>/ </a:t>
            </a:r>
            <a:r>
              <a:rPr lang="en-AU" sz="2000" dirty="0" err="1">
                <a:cs typeface="Arial" panose="020B0604020202020204" pitchFamily="34" charset="0"/>
              </a:rPr>
              <a:t>Pemotongan</a:t>
            </a:r>
            <a:r>
              <a:rPr lang="en-AU" sz="2000" dirty="0">
                <a:cs typeface="Arial" panose="020B0604020202020204" pitchFamily="34" charset="0"/>
              </a:rPr>
              <a:t> </a:t>
            </a:r>
            <a:r>
              <a:rPr lang="en-AU" sz="2000" dirty="0" err="1">
                <a:cs typeface="Arial" panose="020B0604020202020204" pitchFamily="34" charset="0"/>
              </a:rPr>
              <a:t>Anggaran</a:t>
            </a:r>
            <a:r>
              <a:rPr lang="en-AU" sz="2000" dirty="0">
                <a:cs typeface="Arial" panose="020B0604020202020204" pitchFamily="34" charset="0"/>
              </a:rPr>
              <a:t> </a:t>
            </a:r>
            <a:r>
              <a:rPr lang="en-AU" sz="2000" dirty="0" err="1">
                <a:cs typeface="Arial" panose="020B0604020202020204" pitchFamily="34" charset="0"/>
              </a:rPr>
              <a:t>Kementerian</a:t>
            </a:r>
            <a:r>
              <a:rPr lang="en-AU" sz="2000" dirty="0">
                <a:cs typeface="Arial" panose="020B0604020202020204" pitchFamily="34" charset="0"/>
              </a:rPr>
              <a:t> </a:t>
            </a:r>
            <a:r>
              <a:rPr lang="en-AU" sz="2000" dirty="0" err="1" smtClean="0">
                <a:cs typeface="Arial" panose="020B0604020202020204" pitchFamily="34" charset="0"/>
              </a:rPr>
              <a:t>Pertania</a:t>
            </a:r>
            <a:r>
              <a:rPr lang="id-ID" sz="2000" dirty="0" smtClean="0">
                <a:cs typeface="Arial" panose="020B0604020202020204" pitchFamily="34" charset="0"/>
              </a:rPr>
              <a:t>n</a:t>
            </a:r>
            <a:r>
              <a:rPr lang="en-AU" sz="2000" dirty="0" smtClean="0">
                <a:cs typeface="Arial" panose="020B0604020202020204" pitchFamily="34" charset="0"/>
              </a:rPr>
              <a:t> </a:t>
            </a:r>
            <a:r>
              <a:rPr lang="en-AU" sz="2000" dirty="0">
                <a:cs typeface="Arial" panose="020B0604020202020204" pitchFamily="34" charset="0"/>
              </a:rPr>
              <a:t>TA 2016</a:t>
            </a:r>
          </a:p>
          <a:p>
            <a:pPr marL="457200" indent="-457200">
              <a:spcAft>
                <a:spcPts val="1200"/>
              </a:spcAft>
              <a:buFontTx/>
              <a:buAutoNum type="arabicPeriod"/>
              <a:defRPr/>
            </a:pPr>
            <a:r>
              <a:rPr lang="en-AU" sz="2000" dirty="0">
                <a:cs typeface="Arial" panose="020B0604020202020204" pitchFamily="34" charset="0"/>
              </a:rPr>
              <a:t>Surat </a:t>
            </a:r>
            <a:r>
              <a:rPr lang="en-AU" sz="2000" dirty="0" err="1">
                <a:cs typeface="Arial" panose="020B0604020202020204" pitchFamily="34" charset="0"/>
              </a:rPr>
              <a:t>Menteri</a:t>
            </a:r>
            <a:r>
              <a:rPr lang="en-AU" sz="2000" dirty="0">
                <a:cs typeface="Arial" panose="020B0604020202020204" pitchFamily="34" charset="0"/>
              </a:rPr>
              <a:t> </a:t>
            </a:r>
            <a:r>
              <a:rPr lang="en-AU" sz="2000" dirty="0" err="1">
                <a:cs typeface="Arial" panose="020B0604020202020204" pitchFamily="34" charset="0"/>
              </a:rPr>
              <a:t>Pertanian</a:t>
            </a:r>
            <a:r>
              <a:rPr lang="en-AU" sz="2000" dirty="0">
                <a:cs typeface="Arial" panose="020B0604020202020204" pitchFamily="34" charset="0"/>
              </a:rPr>
              <a:t> </a:t>
            </a:r>
            <a:r>
              <a:rPr lang="en-AU" sz="2000" dirty="0" err="1">
                <a:cs typeface="Arial" panose="020B0604020202020204" pitchFamily="34" charset="0"/>
              </a:rPr>
              <a:t>kepada</a:t>
            </a:r>
            <a:r>
              <a:rPr lang="en-AU" sz="2000" dirty="0">
                <a:cs typeface="Arial" panose="020B0604020202020204" pitchFamily="34" charset="0"/>
              </a:rPr>
              <a:t> </a:t>
            </a:r>
            <a:r>
              <a:rPr lang="en-AU" sz="2000" dirty="0" err="1">
                <a:cs typeface="Arial" panose="020B0604020202020204" pitchFamily="34" charset="0"/>
              </a:rPr>
              <a:t>Menteri</a:t>
            </a:r>
            <a:r>
              <a:rPr lang="en-AU" sz="2000" dirty="0">
                <a:cs typeface="Arial" panose="020B0604020202020204" pitchFamily="34" charset="0"/>
              </a:rPr>
              <a:t> </a:t>
            </a:r>
            <a:r>
              <a:rPr lang="en-AU" sz="2000" dirty="0" err="1">
                <a:cs typeface="Arial" panose="020B0604020202020204" pitchFamily="34" charset="0"/>
              </a:rPr>
              <a:t>Keuangan</a:t>
            </a:r>
            <a:r>
              <a:rPr lang="en-AU" sz="2000" dirty="0">
                <a:cs typeface="Arial" panose="020B0604020202020204" pitchFamily="34" charset="0"/>
              </a:rPr>
              <a:t> </a:t>
            </a:r>
            <a:r>
              <a:rPr lang="en-AU" sz="2000" dirty="0" err="1">
                <a:cs typeface="Arial" panose="020B0604020202020204" pitchFamily="34" charset="0"/>
              </a:rPr>
              <a:t>Nomor</a:t>
            </a:r>
            <a:r>
              <a:rPr lang="en-AU" sz="2000" dirty="0">
                <a:cs typeface="Arial" panose="020B0604020202020204" pitchFamily="34" charset="0"/>
              </a:rPr>
              <a:t> 78/RC.110/M/5/2016 </a:t>
            </a:r>
            <a:r>
              <a:rPr lang="en-AU" sz="2000" dirty="0" err="1">
                <a:cs typeface="Arial" panose="020B0604020202020204" pitchFamily="34" charset="0"/>
              </a:rPr>
              <a:t>tanggal</a:t>
            </a:r>
            <a:r>
              <a:rPr lang="en-AU" sz="2000" dirty="0">
                <a:cs typeface="Arial" panose="020B0604020202020204" pitchFamily="34" charset="0"/>
              </a:rPr>
              <a:t> 31 Mei 2016 </a:t>
            </a:r>
            <a:r>
              <a:rPr lang="en-AU" sz="2000" dirty="0" err="1">
                <a:cs typeface="Arial" panose="020B0604020202020204" pitchFamily="34" charset="0"/>
              </a:rPr>
              <a:t>hal</a:t>
            </a:r>
            <a:r>
              <a:rPr lang="en-AU" sz="2000" dirty="0">
                <a:cs typeface="Arial" panose="020B0604020202020204" pitchFamily="34" charset="0"/>
              </a:rPr>
              <a:t> </a:t>
            </a:r>
            <a:r>
              <a:rPr lang="en-AU" sz="2000" dirty="0" err="1">
                <a:cs typeface="Arial" panose="020B0604020202020204" pitchFamily="34" charset="0"/>
              </a:rPr>
              <a:t>Koreksi</a:t>
            </a:r>
            <a:r>
              <a:rPr lang="en-AU" sz="2000" dirty="0">
                <a:cs typeface="Arial" panose="020B0604020202020204" pitchFamily="34" charset="0"/>
              </a:rPr>
              <a:t> Surat </a:t>
            </a:r>
            <a:r>
              <a:rPr lang="en-AU" sz="2000" dirty="0" err="1">
                <a:cs typeface="Arial" panose="020B0604020202020204" pitchFamily="34" charset="0"/>
              </a:rPr>
              <a:t>Nomor</a:t>
            </a:r>
            <a:r>
              <a:rPr lang="en-AU" sz="2000" dirty="0">
                <a:cs typeface="Arial" panose="020B0604020202020204" pitchFamily="34" charset="0"/>
              </a:rPr>
              <a:t>: 63/RC.110/M /5/2016 </a:t>
            </a:r>
            <a:r>
              <a:rPr lang="en-AU" sz="2000" dirty="0" err="1">
                <a:cs typeface="Arial" panose="020B0604020202020204" pitchFamily="34" charset="0"/>
              </a:rPr>
              <a:t>tanggal</a:t>
            </a:r>
            <a:r>
              <a:rPr lang="en-AU" sz="2000" dirty="0">
                <a:cs typeface="Arial" panose="020B0604020202020204" pitchFamily="34" charset="0"/>
              </a:rPr>
              <a:t> 20 Mei 2016  </a:t>
            </a:r>
            <a:r>
              <a:rPr lang="en-AU" sz="2000" dirty="0" err="1">
                <a:cs typeface="Arial" panose="020B0604020202020204" pitchFamily="34" charset="0"/>
              </a:rPr>
              <a:t>tentang</a:t>
            </a:r>
            <a:r>
              <a:rPr lang="en-AU" sz="2000" dirty="0">
                <a:cs typeface="Arial" panose="020B0604020202020204" pitchFamily="34" charset="0"/>
              </a:rPr>
              <a:t> </a:t>
            </a:r>
            <a:r>
              <a:rPr lang="en-AU" sz="2000" dirty="0" err="1">
                <a:cs typeface="Arial" panose="020B0604020202020204" pitchFamily="34" charset="0"/>
              </a:rPr>
              <a:t>Penghematan</a:t>
            </a:r>
            <a:r>
              <a:rPr lang="en-AU" sz="2000" dirty="0">
                <a:cs typeface="Arial" panose="020B0604020202020204" pitchFamily="34" charset="0"/>
              </a:rPr>
              <a:t>/ </a:t>
            </a:r>
            <a:r>
              <a:rPr lang="en-AU" sz="2000" dirty="0" err="1">
                <a:cs typeface="Arial" panose="020B0604020202020204" pitchFamily="34" charset="0"/>
              </a:rPr>
              <a:t>Pemotongan</a:t>
            </a:r>
            <a:r>
              <a:rPr lang="en-AU" sz="2000" dirty="0">
                <a:cs typeface="Arial" panose="020B0604020202020204" pitchFamily="34" charset="0"/>
              </a:rPr>
              <a:t> </a:t>
            </a:r>
            <a:r>
              <a:rPr lang="en-AU" sz="2000" dirty="0" err="1">
                <a:cs typeface="Arial" panose="020B0604020202020204" pitchFamily="34" charset="0"/>
              </a:rPr>
              <a:t>Anggaran</a:t>
            </a:r>
            <a:r>
              <a:rPr lang="en-AU" sz="2000" dirty="0">
                <a:cs typeface="Arial" panose="020B0604020202020204" pitchFamily="34" charset="0"/>
              </a:rPr>
              <a:t> </a:t>
            </a:r>
            <a:r>
              <a:rPr lang="en-AU" sz="2000" dirty="0" err="1">
                <a:cs typeface="Arial" panose="020B0604020202020204" pitchFamily="34" charset="0"/>
              </a:rPr>
              <a:t>Kementerian</a:t>
            </a:r>
            <a:r>
              <a:rPr lang="en-AU" sz="2000" dirty="0">
                <a:cs typeface="Arial" panose="020B0604020202020204" pitchFamily="34" charset="0"/>
              </a:rPr>
              <a:t> </a:t>
            </a:r>
            <a:r>
              <a:rPr lang="en-AU" sz="2000" dirty="0" err="1">
                <a:cs typeface="Arial" panose="020B0604020202020204" pitchFamily="34" charset="0"/>
              </a:rPr>
              <a:t>Pertanian</a:t>
            </a:r>
            <a:r>
              <a:rPr lang="en-AU" sz="2000" dirty="0">
                <a:cs typeface="Arial" panose="020B0604020202020204" pitchFamily="34" charset="0"/>
              </a:rPr>
              <a:t> TA 2016</a:t>
            </a:r>
          </a:p>
        </p:txBody>
      </p:sp>
      <p:sp>
        <p:nvSpPr>
          <p:cNvPr id="21508" name="Slide Number Placeholder 5"/>
          <p:cNvSpPr>
            <a:spLocks noGrp="1"/>
          </p:cNvSpPr>
          <p:nvPr>
            <p:ph type="sldNum" sz="quarter" idx="12"/>
          </p:nvPr>
        </p:nvSpPr>
        <p:spPr bwMode="auto">
          <a:xfrm>
            <a:off x="3203575" y="6308725"/>
            <a:ext cx="205740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fld id="{E1D01C1F-44C9-40F8-B871-8C2DA0F01306}" type="slidenum">
              <a:rPr lang="id-ID" altLang="id-ID" b="1" smtClean="0">
                <a:solidFill>
                  <a:schemeClr val="bg1"/>
                </a:solidFill>
              </a:rPr>
              <a:pPr/>
              <a:t>7</a:t>
            </a:fld>
            <a:endParaRPr lang="id-ID" altLang="id-ID" b="1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2326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50825" y="115888"/>
            <a:ext cx="8713788" cy="1211262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pPr algn="ctr">
              <a:defRPr/>
            </a:pPr>
            <a:r>
              <a:rPr lang="en-AU" sz="2400" b="1" dirty="0" smtClean="0">
                <a:latin typeface="Britannic Bold" panose="020B0903060703020204" pitchFamily="34" charset="0"/>
              </a:rPr>
              <a:t>PENGHEMATAN DAN PEMOTONGAN ANGGARAN </a:t>
            </a:r>
            <a:br>
              <a:rPr lang="en-AU" sz="2400" b="1" dirty="0" smtClean="0">
                <a:latin typeface="Britannic Bold" panose="020B0903060703020204" pitchFamily="34" charset="0"/>
              </a:rPr>
            </a:br>
            <a:r>
              <a:rPr lang="en-AU" sz="2400" b="1" dirty="0" smtClean="0">
                <a:latin typeface="Britannic Bold" panose="020B0903060703020204" pitchFamily="34" charset="0"/>
              </a:rPr>
              <a:t>BELANJA KEMENTERIAN PERTANIAN 2016</a:t>
            </a:r>
            <a:endParaRPr lang="id-ID" sz="1600" b="1" dirty="0">
              <a:solidFill>
                <a:srgbClr val="FF0000"/>
              </a:solidFill>
              <a:latin typeface="Britannic Bold" panose="020B0903060703020204" pitchFamily="34" charset="0"/>
            </a:endParaRPr>
          </a:p>
        </p:txBody>
      </p:sp>
      <p:sp>
        <p:nvSpPr>
          <p:cNvPr id="22531" name="Slide Number Placeholder 2"/>
          <p:cNvSpPr>
            <a:spLocks noGrp="1"/>
          </p:cNvSpPr>
          <p:nvPr>
            <p:ph type="sldNum" sz="quarter" idx="12"/>
          </p:nvPr>
        </p:nvSpPr>
        <p:spPr bwMode="auto">
          <a:xfrm>
            <a:off x="3132138" y="6308725"/>
            <a:ext cx="205740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fld id="{74EDDF68-D271-4A6D-97FC-3750C4C41FC3}" type="slidenum">
              <a:rPr lang="id-ID" altLang="id-ID" b="1" smtClean="0">
                <a:solidFill>
                  <a:schemeClr val="bg1"/>
                </a:solidFill>
              </a:rPr>
              <a:pPr/>
              <a:t>8</a:t>
            </a:fld>
            <a:endParaRPr lang="id-ID" altLang="id-ID" b="1" smtClean="0">
              <a:solidFill>
                <a:schemeClr val="bg1"/>
              </a:solidFill>
            </a:endParaRPr>
          </a:p>
        </p:txBody>
      </p:sp>
      <p:grpSp>
        <p:nvGrpSpPr>
          <p:cNvPr id="22532" name="Group 24584"/>
          <p:cNvGrpSpPr>
            <a:grpSpLocks/>
          </p:cNvGrpSpPr>
          <p:nvPr/>
        </p:nvGrpSpPr>
        <p:grpSpPr bwMode="auto">
          <a:xfrm>
            <a:off x="107950" y="1412875"/>
            <a:ext cx="8928100" cy="4392613"/>
            <a:chOff x="539714" y="1486179"/>
            <a:chExt cx="8208586" cy="4461705"/>
          </a:xfrm>
        </p:grpSpPr>
        <p:sp>
          <p:nvSpPr>
            <p:cNvPr id="24586" name="Freeform 24585"/>
            <p:cNvSpPr/>
            <p:nvPr/>
          </p:nvSpPr>
          <p:spPr>
            <a:xfrm>
              <a:off x="539714" y="1486179"/>
              <a:ext cx="3400783" cy="1360925"/>
            </a:xfrm>
            <a:custGeom>
              <a:avLst/>
              <a:gdLst>
                <a:gd name="connsiteX0" fmla="*/ 0 w 3400690"/>
                <a:gd name="connsiteY0" fmla="*/ 0 h 1360276"/>
                <a:gd name="connsiteX1" fmla="*/ 2720552 w 3400690"/>
                <a:gd name="connsiteY1" fmla="*/ 0 h 1360276"/>
                <a:gd name="connsiteX2" fmla="*/ 3400690 w 3400690"/>
                <a:gd name="connsiteY2" fmla="*/ 680138 h 1360276"/>
                <a:gd name="connsiteX3" fmla="*/ 2720552 w 3400690"/>
                <a:gd name="connsiteY3" fmla="*/ 1360276 h 1360276"/>
                <a:gd name="connsiteX4" fmla="*/ 0 w 3400690"/>
                <a:gd name="connsiteY4" fmla="*/ 1360276 h 1360276"/>
                <a:gd name="connsiteX5" fmla="*/ 680138 w 3400690"/>
                <a:gd name="connsiteY5" fmla="*/ 680138 h 1360276"/>
                <a:gd name="connsiteX6" fmla="*/ 0 w 3400690"/>
                <a:gd name="connsiteY6" fmla="*/ 0 h 1360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00690" h="1360276">
                  <a:moveTo>
                    <a:pt x="0" y="0"/>
                  </a:moveTo>
                  <a:lnTo>
                    <a:pt x="2720552" y="0"/>
                  </a:lnTo>
                  <a:lnTo>
                    <a:pt x="3400690" y="680138"/>
                  </a:lnTo>
                  <a:lnTo>
                    <a:pt x="2720552" y="1360276"/>
                  </a:lnTo>
                  <a:lnTo>
                    <a:pt x="0" y="1360276"/>
                  </a:lnTo>
                  <a:lnTo>
                    <a:pt x="680138" y="680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lIns="719508" tIns="19685" rIns="680138" bIns="19685" spcCol="1270" anchor="ctr"/>
            <a:lstStyle/>
            <a:p>
              <a:pPr algn="ctr" defTabSz="1377950" eaLnBrk="0" hangingPunct="0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en-AU" sz="3100" dirty="0"/>
                <a:t>SIDANG KABINET, 7 APRIL 2016</a:t>
              </a:r>
            </a:p>
          </p:txBody>
        </p:sp>
        <p:sp>
          <p:nvSpPr>
            <p:cNvPr id="24587" name="Freeform 24586"/>
            <p:cNvSpPr/>
            <p:nvPr/>
          </p:nvSpPr>
          <p:spPr>
            <a:xfrm>
              <a:off x="3498250" y="1602277"/>
              <a:ext cx="2822796" cy="1128729"/>
            </a:xfrm>
            <a:custGeom>
              <a:avLst/>
              <a:gdLst>
                <a:gd name="connsiteX0" fmla="*/ 0 w 2822572"/>
                <a:gd name="connsiteY0" fmla="*/ 0 h 1129029"/>
                <a:gd name="connsiteX1" fmla="*/ 2258058 w 2822572"/>
                <a:gd name="connsiteY1" fmla="*/ 0 h 1129029"/>
                <a:gd name="connsiteX2" fmla="*/ 2822572 w 2822572"/>
                <a:gd name="connsiteY2" fmla="*/ 564515 h 1129029"/>
                <a:gd name="connsiteX3" fmla="*/ 2258058 w 2822572"/>
                <a:gd name="connsiteY3" fmla="*/ 1129029 h 1129029"/>
                <a:gd name="connsiteX4" fmla="*/ 0 w 2822572"/>
                <a:gd name="connsiteY4" fmla="*/ 1129029 h 1129029"/>
                <a:gd name="connsiteX5" fmla="*/ 564515 w 2822572"/>
                <a:gd name="connsiteY5" fmla="*/ 564515 h 1129029"/>
                <a:gd name="connsiteX6" fmla="*/ 0 w 2822572"/>
                <a:gd name="connsiteY6" fmla="*/ 0 h 1129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22572" h="1129029">
                  <a:moveTo>
                    <a:pt x="0" y="0"/>
                  </a:moveTo>
                  <a:lnTo>
                    <a:pt x="2258058" y="0"/>
                  </a:lnTo>
                  <a:lnTo>
                    <a:pt x="2822572" y="564515"/>
                  </a:lnTo>
                  <a:lnTo>
                    <a:pt x="2258058" y="1129029"/>
                  </a:lnTo>
                  <a:lnTo>
                    <a:pt x="0" y="1129029"/>
                  </a:lnTo>
                  <a:lnTo>
                    <a:pt x="564515" y="5645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  <a:alpha val="90000"/>
              </a:schemeClr>
            </a:solidFill>
          </p:spPr>
          <p:style>
            <a:lnRef idx="2">
              <a:schemeClr val="accent4">
                <a:tint val="40000"/>
                <a:alpha val="90000"/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tint val="40000"/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tint val="40000"/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lIns="586105" tIns="10795" rIns="564514" bIns="10795" spcCol="1270" anchor="ctr"/>
            <a:lstStyle/>
            <a:p>
              <a:pPr algn="ctr" defTabSz="755650" eaLnBrk="0" hangingPunct="0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en-AU" sz="1700" b="1" dirty="0">
                  <a:latin typeface="Britannic Bold" panose="020B0903060703020204" pitchFamily="34" charset="0"/>
                </a:rPr>
                <a:t>PENGHEMATAN /PEMOTONGAN </a:t>
              </a:r>
              <a:r>
                <a:rPr lang="en-AU" sz="1700" b="1" dirty="0" err="1">
                  <a:latin typeface="Britannic Bold" panose="020B0903060703020204" pitchFamily="34" charset="0"/>
                </a:rPr>
                <a:t>Sebesar</a:t>
              </a:r>
              <a:endParaRPr lang="en-AU" sz="1700" dirty="0"/>
            </a:p>
          </p:txBody>
        </p:sp>
        <p:sp>
          <p:nvSpPr>
            <p:cNvPr id="24588" name="Freeform 24587"/>
            <p:cNvSpPr/>
            <p:nvPr/>
          </p:nvSpPr>
          <p:spPr>
            <a:xfrm>
              <a:off x="5925504" y="1602277"/>
              <a:ext cx="2822796" cy="1128729"/>
            </a:xfrm>
            <a:custGeom>
              <a:avLst/>
              <a:gdLst>
                <a:gd name="connsiteX0" fmla="*/ 0 w 2822572"/>
                <a:gd name="connsiteY0" fmla="*/ 0 h 1129029"/>
                <a:gd name="connsiteX1" fmla="*/ 2258058 w 2822572"/>
                <a:gd name="connsiteY1" fmla="*/ 0 h 1129029"/>
                <a:gd name="connsiteX2" fmla="*/ 2822572 w 2822572"/>
                <a:gd name="connsiteY2" fmla="*/ 564515 h 1129029"/>
                <a:gd name="connsiteX3" fmla="*/ 2258058 w 2822572"/>
                <a:gd name="connsiteY3" fmla="*/ 1129029 h 1129029"/>
                <a:gd name="connsiteX4" fmla="*/ 0 w 2822572"/>
                <a:gd name="connsiteY4" fmla="*/ 1129029 h 1129029"/>
                <a:gd name="connsiteX5" fmla="*/ 564515 w 2822572"/>
                <a:gd name="connsiteY5" fmla="*/ 564515 h 1129029"/>
                <a:gd name="connsiteX6" fmla="*/ 0 w 2822572"/>
                <a:gd name="connsiteY6" fmla="*/ 0 h 1129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22572" h="1129029">
                  <a:moveTo>
                    <a:pt x="0" y="0"/>
                  </a:moveTo>
                  <a:lnTo>
                    <a:pt x="2258058" y="0"/>
                  </a:lnTo>
                  <a:lnTo>
                    <a:pt x="2822572" y="564515"/>
                  </a:lnTo>
                  <a:lnTo>
                    <a:pt x="2258058" y="1129029"/>
                  </a:lnTo>
                  <a:lnTo>
                    <a:pt x="0" y="1129029"/>
                  </a:lnTo>
                  <a:lnTo>
                    <a:pt x="564515" y="564515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4">
                <a:tint val="40000"/>
                <a:alpha val="90000"/>
                <a:hueOff val="2302784"/>
                <a:satOff val="-12252"/>
                <a:lumOff val="-698"/>
                <a:alphaOff val="0"/>
              </a:schemeClr>
            </a:lnRef>
            <a:fillRef idx="1">
              <a:schemeClr val="accent4">
                <a:tint val="40000"/>
                <a:alpha val="90000"/>
                <a:hueOff val="2302784"/>
                <a:satOff val="-12252"/>
                <a:lumOff val="-698"/>
                <a:alphaOff val="0"/>
              </a:schemeClr>
            </a:fillRef>
            <a:effectRef idx="0">
              <a:schemeClr val="accent4">
                <a:tint val="40000"/>
                <a:alpha val="90000"/>
                <a:hueOff val="2302784"/>
                <a:satOff val="-12252"/>
                <a:lumOff val="-698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lIns="586105" tIns="10795" rIns="564514" bIns="10795" spcCol="1270" anchor="ctr"/>
            <a:lstStyle/>
            <a:p>
              <a:pPr algn="ctr" defTabSz="755650" eaLnBrk="0" hangingPunct="0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en-AU" sz="1700" b="1" dirty="0" err="1"/>
                <a:t>Rp</a:t>
              </a:r>
              <a:r>
                <a:rPr lang="en-AU" sz="1700" b="1" dirty="0"/>
                <a:t>. 3.881.300.000.000</a:t>
              </a:r>
            </a:p>
            <a:p>
              <a:pPr algn="ctr" defTabSz="755650" eaLnBrk="0" hangingPunct="0">
                <a:lnSpc>
                  <a:spcPct val="90000"/>
                </a:lnSpc>
                <a:spcAft>
                  <a:spcPct val="35000"/>
                </a:spcAft>
                <a:defRPr/>
              </a:pPr>
              <a:endParaRPr lang="en-AU" sz="1700" dirty="0"/>
            </a:p>
          </p:txBody>
        </p:sp>
        <p:sp>
          <p:nvSpPr>
            <p:cNvPr id="24589" name="Freeform 24588"/>
            <p:cNvSpPr/>
            <p:nvPr/>
          </p:nvSpPr>
          <p:spPr>
            <a:xfrm>
              <a:off x="539714" y="3037375"/>
              <a:ext cx="3400783" cy="1359313"/>
            </a:xfrm>
            <a:custGeom>
              <a:avLst/>
              <a:gdLst>
                <a:gd name="connsiteX0" fmla="*/ 0 w 3400690"/>
                <a:gd name="connsiteY0" fmla="*/ 0 h 1360276"/>
                <a:gd name="connsiteX1" fmla="*/ 2720552 w 3400690"/>
                <a:gd name="connsiteY1" fmla="*/ 0 h 1360276"/>
                <a:gd name="connsiteX2" fmla="*/ 3400690 w 3400690"/>
                <a:gd name="connsiteY2" fmla="*/ 680138 h 1360276"/>
                <a:gd name="connsiteX3" fmla="*/ 2720552 w 3400690"/>
                <a:gd name="connsiteY3" fmla="*/ 1360276 h 1360276"/>
                <a:gd name="connsiteX4" fmla="*/ 0 w 3400690"/>
                <a:gd name="connsiteY4" fmla="*/ 1360276 h 1360276"/>
                <a:gd name="connsiteX5" fmla="*/ 680138 w 3400690"/>
                <a:gd name="connsiteY5" fmla="*/ 680138 h 1360276"/>
                <a:gd name="connsiteX6" fmla="*/ 0 w 3400690"/>
                <a:gd name="connsiteY6" fmla="*/ 0 h 1360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00690" h="1360276">
                  <a:moveTo>
                    <a:pt x="0" y="0"/>
                  </a:moveTo>
                  <a:lnTo>
                    <a:pt x="2720552" y="0"/>
                  </a:lnTo>
                  <a:lnTo>
                    <a:pt x="3400690" y="680138"/>
                  </a:lnTo>
                  <a:lnTo>
                    <a:pt x="2720552" y="1360276"/>
                  </a:lnTo>
                  <a:lnTo>
                    <a:pt x="0" y="1360276"/>
                  </a:lnTo>
                  <a:lnTo>
                    <a:pt x="680138" y="680138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5197847"/>
                <a:satOff val="-23984"/>
                <a:lumOff val="883"/>
                <a:alphaOff val="0"/>
              </a:schemeClr>
            </a:fillRef>
            <a:effectRef idx="0">
              <a:schemeClr val="accent4">
                <a:hueOff val="5197847"/>
                <a:satOff val="-23984"/>
                <a:lumOff val="883"/>
                <a:alphaOff val="0"/>
              </a:schemeClr>
            </a:effectRef>
            <a:fontRef idx="minor">
              <a:schemeClr val="lt1"/>
            </a:fontRef>
          </p:style>
          <p:txBody>
            <a:bodyPr lIns="719508" tIns="19685" rIns="680138" bIns="19685" spcCol="1270" anchor="ctr"/>
            <a:lstStyle/>
            <a:p>
              <a:pPr algn="ctr" defTabSz="1377950" eaLnBrk="0" hangingPunct="0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en-AU" sz="3100" dirty="0"/>
                <a:t>INPRES NO 4 TAHUN 2016 </a:t>
              </a:r>
            </a:p>
          </p:txBody>
        </p:sp>
        <p:sp>
          <p:nvSpPr>
            <p:cNvPr id="24590" name="Freeform 24589"/>
            <p:cNvSpPr/>
            <p:nvPr/>
          </p:nvSpPr>
          <p:spPr>
            <a:xfrm>
              <a:off x="3498250" y="3151861"/>
              <a:ext cx="2822796" cy="1130341"/>
            </a:xfrm>
            <a:custGeom>
              <a:avLst/>
              <a:gdLst>
                <a:gd name="connsiteX0" fmla="*/ 0 w 2822572"/>
                <a:gd name="connsiteY0" fmla="*/ 0 h 1129029"/>
                <a:gd name="connsiteX1" fmla="*/ 2258058 w 2822572"/>
                <a:gd name="connsiteY1" fmla="*/ 0 h 1129029"/>
                <a:gd name="connsiteX2" fmla="*/ 2822572 w 2822572"/>
                <a:gd name="connsiteY2" fmla="*/ 564515 h 1129029"/>
                <a:gd name="connsiteX3" fmla="*/ 2258058 w 2822572"/>
                <a:gd name="connsiteY3" fmla="*/ 1129029 h 1129029"/>
                <a:gd name="connsiteX4" fmla="*/ 0 w 2822572"/>
                <a:gd name="connsiteY4" fmla="*/ 1129029 h 1129029"/>
                <a:gd name="connsiteX5" fmla="*/ 564515 w 2822572"/>
                <a:gd name="connsiteY5" fmla="*/ 564515 h 1129029"/>
                <a:gd name="connsiteX6" fmla="*/ 0 w 2822572"/>
                <a:gd name="connsiteY6" fmla="*/ 0 h 1129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22572" h="1129029">
                  <a:moveTo>
                    <a:pt x="0" y="0"/>
                  </a:moveTo>
                  <a:lnTo>
                    <a:pt x="2258058" y="0"/>
                  </a:lnTo>
                  <a:lnTo>
                    <a:pt x="2822572" y="564515"/>
                  </a:lnTo>
                  <a:lnTo>
                    <a:pt x="2258058" y="1129029"/>
                  </a:lnTo>
                  <a:lnTo>
                    <a:pt x="0" y="1129029"/>
                  </a:lnTo>
                  <a:lnTo>
                    <a:pt x="564515" y="564515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4">
                <a:tint val="40000"/>
                <a:alpha val="90000"/>
                <a:hueOff val="4605567"/>
                <a:satOff val="-24504"/>
                <a:lumOff val="-1396"/>
                <a:alphaOff val="0"/>
              </a:schemeClr>
            </a:lnRef>
            <a:fillRef idx="1">
              <a:schemeClr val="accent4">
                <a:tint val="40000"/>
                <a:alpha val="90000"/>
                <a:hueOff val="4605567"/>
                <a:satOff val="-24504"/>
                <a:lumOff val="-1396"/>
                <a:alphaOff val="0"/>
              </a:schemeClr>
            </a:fillRef>
            <a:effectRef idx="0">
              <a:schemeClr val="accent4">
                <a:tint val="40000"/>
                <a:alpha val="90000"/>
                <a:hueOff val="4605567"/>
                <a:satOff val="-24504"/>
                <a:lumOff val="-1396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lIns="586105" tIns="10795" rIns="564514" bIns="10795" spcCol="1270" anchor="ctr"/>
            <a:lstStyle/>
            <a:p>
              <a:pPr algn="ctr" defTabSz="755650" eaLnBrk="0" hangingPunct="0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en-AU" sz="1700" b="1" dirty="0">
                  <a:latin typeface="Britannic Bold" panose="020B0903060703020204" pitchFamily="34" charset="0"/>
                </a:rPr>
                <a:t>PENGHEMATAN /PEMOTONGAN </a:t>
              </a:r>
              <a:r>
                <a:rPr lang="en-AU" sz="1700" b="1" dirty="0" err="1">
                  <a:latin typeface="Britannic Bold" panose="020B0903060703020204" pitchFamily="34" charset="0"/>
                </a:rPr>
                <a:t>Sebesar</a:t>
              </a:r>
              <a:endParaRPr lang="en-AU" sz="1700" dirty="0"/>
            </a:p>
          </p:txBody>
        </p:sp>
        <p:sp>
          <p:nvSpPr>
            <p:cNvPr id="24591" name="Freeform 24590"/>
            <p:cNvSpPr/>
            <p:nvPr/>
          </p:nvSpPr>
          <p:spPr>
            <a:xfrm>
              <a:off x="5925504" y="3151861"/>
              <a:ext cx="2822796" cy="1130341"/>
            </a:xfrm>
            <a:custGeom>
              <a:avLst/>
              <a:gdLst>
                <a:gd name="connsiteX0" fmla="*/ 0 w 2822572"/>
                <a:gd name="connsiteY0" fmla="*/ 0 h 1129029"/>
                <a:gd name="connsiteX1" fmla="*/ 2258058 w 2822572"/>
                <a:gd name="connsiteY1" fmla="*/ 0 h 1129029"/>
                <a:gd name="connsiteX2" fmla="*/ 2822572 w 2822572"/>
                <a:gd name="connsiteY2" fmla="*/ 564515 h 1129029"/>
                <a:gd name="connsiteX3" fmla="*/ 2258058 w 2822572"/>
                <a:gd name="connsiteY3" fmla="*/ 1129029 h 1129029"/>
                <a:gd name="connsiteX4" fmla="*/ 0 w 2822572"/>
                <a:gd name="connsiteY4" fmla="*/ 1129029 h 1129029"/>
                <a:gd name="connsiteX5" fmla="*/ 564515 w 2822572"/>
                <a:gd name="connsiteY5" fmla="*/ 564515 h 1129029"/>
                <a:gd name="connsiteX6" fmla="*/ 0 w 2822572"/>
                <a:gd name="connsiteY6" fmla="*/ 0 h 1129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22572" h="1129029">
                  <a:moveTo>
                    <a:pt x="0" y="0"/>
                  </a:moveTo>
                  <a:lnTo>
                    <a:pt x="2258058" y="0"/>
                  </a:lnTo>
                  <a:lnTo>
                    <a:pt x="2822572" y="564515"/>
                  </a:lnTo>
                  <a:lnTo>
                    <a:pt x="2258058" y="1129029"/>
                  </a:lnTo>
                  <a:lnTo>
                    <a:pt x="0" y="1129029"/>
                  </a:lnTo>
                  <a:lnTo>
                    <a:pt x="564515" y="564515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4">
                <a:tint val="40000"/>
                <a:alpha val="90000"/>
                <a:hueOff val="6908351"/>
                <a:satOff val="-36757"/>
                <a:lumOff val="-2094"/>
                <a:alphaOff val="0"/>
              </a:schemeClr>
            </a:lnRef>
            <a:fillRef idx="1">
              <a:schemeClr val="accent4">
                <a:tint val="40000"/>
                <a:alpha val="90000"/>
                <a:hueOff val="6908351"/>
                <a:satOff val="-36757"/>
                <a:lumOff val="-2094"/>
                <a:alphaOff val="0"/>
              </a:schemeClr>
            </a:fillRef>
            <a:effectRef idx="0">
              <a:schemeClr val="accent4">
                <a:tint val="40000"/>
                <a:alpha val="90000"/>
                <a:hueOff val="6908351"/>
                <a:satOff val="-36757"/>
                <a:lumOff val="-2094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lIns="586105" tIns="10795" rIns="564514" bIns="10795" spcCol="1270" anchor="ctr"/>
            <a:lstStyle/>
            <a:p>
              <a:pPr algn="ctr" defTabSz="755650" eaLnBrk="0" hangingPunct="0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en-AU" sz="1700" b="1" dirty="0" err="1"/>
                <a:t>Rp</a:t>
              </a:r>
              <a:r>
                <a:rPr lang="en-AU" sz="1700" b="1" dirty="0"/>
                <a:t>. 3.923.003.805.600</a:t>
              </a:r>
            </a:p>
            <a:p>
              <a:pPr algn="ctr" defTabSz="755650" eaLnBrk="0" hangingPunct="0">
                <a:lnSpc>
                  <a:spcPct val="90000"/>
                </a:lnSpc>
                <a:spcAft>
                  <a:spcPct val="35000"/>
                </a:spcAft>
                <a:defRPr/>
              </a:pPr>
              <a:endParaRPr lang="en-AU" sz="1700" dirty="0"/>
            </a:p>
          </p:txBody>
        </p:sp>
        <p:sp>
          <p:nvSpPr>
            <p:cNvPr id="24592" name="Freeform 24591"/>
            <p:cNvSpPr/>
            <p:nvPr/>
          </p:nvSpPr>
          <p:spPr>
            <a:xfrm>
              <a:off x="539714" y="4586959"/>
              <a:ext cx="3400783" cy="1360925"/>
            </a:xfrm>
            <a:custGeom>
              <a:avLst/>
              <a:gdLst>
                <a:gd name="connsiteX0" fmla="*/ 0 w 3400690"/>
                <a:gd name="connsiteY0" fmla="*/ 0 h 1360276"/>
                <a:gd name="connsiteX1" fmla="*/ 2720552 w 3400690"/>
                <a:gd name="connsiteY1" fmla="*/ 0 h 1360276"/>
                <a:gd name="connsiteX2" fmla="*/ 3400690 w 3400690"/>
                <a:gd name="connsiteY2" fmla="*/ 680138 h 1360276"/>
                <a:gd name="connsiteX3" fmla="*/ 2720552 w 3400690"/>
                <a:gd name="connsiteY3" fmla="*/ 1360276 h 1360276"/>
                <a:gd name="connsiteX4" fmla="*/ 0 w 3400690"/>
                <a:gd name="connsiteY4" fmla="*/ 1360276 h 1360276"/>
                <a:gd name="connsiteX5" fmla="*/ 680138 w 3400690"/>
                <a:gd name="connsiteY5" fmla="*/ 680138 h 1360276"/>
                <a:gd name="connsiteX6" fmla="*/ 0 w 3400690"/>
                <a:gd name="connsiteY6" fmla="*/ 0 h 1360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00690" h="1360276">
                  <a:moveTo>
                    <a:pt x="0" y="0"/>
                  </a:moveTo>
                  <a:lnTo>
                    <a:pt x="2720552" y="0"/>
                  </a:lnTo>
                  <a:lnTo>
                    <a:pt x="3400690" y="680138"/>
                  </a:lnTo>
                  <a:lnTo>
                    <a:pt x="2720552" y="1360276"/>
                  </a:lnTo>
                  <a:lnTo>
                    <a:pt x="0" y="1360276"/>
                  </a:lnTo>
                  <a:lnTo>
                    <a:pt x="680138" y="680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10395693"/>
                <a:satOff val="-47968"/>
                <a:lumOff val="1765"/>
                <a:alphaOff val="0"/>
              </a:schemeClr>
            </a:fillRef>
            <a:effectRef idx="0">
              <a:schemeClr val="accent4">
                <a:hueOff val="10395693"/>
                <a:satOff val="-47968"/>
                <a:lumOff val="1765"/>
                <a:alphaOff val="0"/>
              </a:schemeClr>
            </a:effectRef>
            <a:fontRef idx="minor">
              <a:schemeClr val="lt1"/>
            </a:fontRef>
          </p:style>
          <p:txBody>
            <a:bodyPr lIns="719508" tIns="19685" rIns="680138" bIns="19685" spcCol="1270" anchor="ctr"/>
            <a:lstStyle/>
            <a:p>
              <a:pPr algn="ctr" defTabSz="1377950" eaLnBrk="0" hangingPunct="0">
                <a:spcAft>
                  <a:spcPts val="0"/>
                </a:spcAft>
                <a:defRPr/>
              </a:pPr>
              <a:r>
                <a:rPr lang="en-AU" sz="3200" dirty="0" err="1"/>
                <a:t>Selisih</a:t>
              </a:r>
              <a:r>
                <a:rPr lang="en-AU" sz="3200" dirty="0"/>
                <a:t> </a:t>
              </a:r>
            </a:p>
            <a:p>
              <a:pPr algn="ctr" defTabSz="1377950" eaLnBrk="0" hangingPunct="0">
                <a:spcAft>
                  <a:spcPts val="0"/>
                </a:spcAft>
                <a:defRPr/>
              </a:pPr>
              <a:r>
                <a:rPr lang="en-AU" sz="1500" dirty="0"/>
                <a:t>(</a:t>
              </a:r>
              <a:r>
                <a:rPr lang="en-AU" sz="1500" b="1" dirty="0" err="1"/>
                <a:t>Lebih</a:t>
              </a:r>
              <a:r>
                <a:rPr lang="en-AU" sz="1500" b="1" dirty="0"/>
                <a:t> </a:t>
              </a:r>
              <a:r>
                <a:rPr lang="en-AU" sz="1500" b="1" dirty="0" err="1"/>
                <a:t>Tinggi</a:t>
              </a:r>
              <a:r>
                <a:rPr lang="en-AU" sz="1500" b="1" dirty="0"/>
                <a:t> INPRES</a:t>
              </a:r>
              <a:r>
                <a:rPr lang="en-AU" sz="1500" dirty="0"/>
                <a:t>) </a:t>
              </a:r>
            </a:p>
          </p:txBody>
        </p:sp>
        <p:sp>
          <p:nvSpPr>
            <p:cNvPr id="24593" name="Freeform 24592"/>
            <p:cNvSpPr/>
            <p:nvPr/>
          </p:nvSpPr>
          <p:spPr>
            <a:xfrm>
              <a:off x="3498250" y="4703057"/>
              <a:ext cx="2822796" cy="1128729"/>
            </a:xfrm>
            <a:custGeom>
              <a:avLst/>
              <a:gdLst>
                <a:gd name="connsiteX0" fmla="*/ 0 w 2822572"/>
                <a:gd name="connsiteY0" fmla="*/ 0 h 1129029"/>
                <a:gd name="connsiteX1" fmla="*/ 2258058 w 2822572"/>
                <a:gd name="connsiteY1" fmla="*/ 0 h 1129029"/>
                <a:gd name="connsiteX2" fmla="*/ 2822572 w 2822572"/>
                <a:gd name="connsiteY2" fmla="*/ 564515 h 1129029"/>
                <a:gd name="connsiteX3" fmla="*/ 2258058 w 2822572"/>
                <a:gd name="connsiteY3" fmla="*/ 1129029 h 1129029"/>
                <a:gd name="connsiteX4" fmla="*/ 0 w 2822572"/>
                <a:gd name="connsiteY4" fmla="*/ 1129029 h 1129029"/>
                <a:gd name="connsiteX5" fmla="*/ 564515 w 2822572"/>
                <a:gd name="connsiteY5" fmla="*/ 564515 h 1129029"/>
                <a:gd name="connsiteX6" fmla="*/ 0 w 2822572"/>
                <a:gd name="connsiteY6" fmla="*/ 0 h 1129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22572" h="1129029">
                  <a:moveTo>
                    <a:pt x="0" y="0"/>
                  </a:moveTo>
                  <a:lnTo>
                    <a:pt x="2258058" y="0"/>
                  </a:lnTo>
                  <a:lnTo>
                    <a:pt x="2822572" y="564515"/>
                  </a:lnTo>
                  <a:lnTo>
                    <a:pt x="2258058" y="1129029"/>
                  </a:lnTo>
                  <a:lnTo>
                    <a:pt x="0" y="1129029"/>
                  </a:lnTo>
                  <a:lnTo>
                    <a:pt x="564515" y="564515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4">
                <a:tint val="40000"/>
                <a:alpha val="90000"/>
                <a:hueOff val="9211134"/>
                <a:satOff val="-49009"/>
                <a:lumOff val="-2792"/>
                <a:alphaOff val="0"/>
              </a:schemeClr>
            </a:lnRef>
            <a:fillRef idx="1">
              <a:schemeClr val="accent4">
                <a:tint val="40000"/>
                <a:alpha val="90000"/>
                <a:hueOff val="9211134"/>
                <a:satOff val="-49009"/>
                <a:lumOff val="-2792"/>
                <a:alphaOff val="0"/>
              </a:schemeClr>
            </a:fillRef>
            <a:effectRef idx="0">
              <a:schemeClr val="accent4">
                <a:tint val="40000"/>
                <a:alpha val="90000"/>
                <a:hueOff val="9211134"/>
                <a:satOff val="-49009"/>
                <a:lumOff val="-2792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lIns="586105" tIns="10795" rIns="564514" bIns="10795" spcCol="1270" anchor="ctr"/>
            <a:lstStyle/>
            <a:p>
              <a:pPr algn="ctr" defTabSz="755650" eaLnBrk="0" hangingPunct="0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en-AU" sz="1700" b="1" dirty="0">
                  <a:latin typeface="Britannic Bold" panose="020B0903060703020204" pitchFamily="34" charset="0"/>
                </a:rPr>
                <a:t>PENGHEMATAN /PEMOTONGAN </a:t>
              </a:r>
              <a:r>
                <a:rPr lang="en-AU" sz="1700" b="1" dirty="0" err="1">
                  <a:latin typeface="Britannic Bold" panose="020B0903060703020204" pitchFamily="34" charset="0"/>
                </a:rPr>
                <a:t>Sebesar</a:t>
              </a:r>
              <a:endParaRPr lang="en-AU" sz="1700" dirty="0"/>
            </a:p>
          </p:txBody>
        </p:sp>
        <p:sp>
          <p:nvSpPr>
            <p:cNvPr id="24594" name="Freeform 24593"/>
            <p:cNvSpPr/>
            <p:nvPr/>
          </p:nvSpPr>
          <p:spPr>
            <a:xfrm>
              <a:off x="5925504" y="4703057"/>
              <a:ext cx="2822796" cy="1128729"/>
            </a:xfrm>
            <a:custGeom>
              <a:avLst/>
              <a:gdLst>
                <a:gd name="connsiteX0" fmla="*/ 0 w 2822572"/>
                <a:gd name="connsiteY0" fmla="*/ 0 h 1129029"/>
                <a:gd name="connsiteX1" fmla="*/ 2258058 w 2822572"/>
                <a:gd name="connsiteY1" fmla="*/ 0 h 1129029"/>
                <a:gd name="connsiteX2" fmla="*/ 2822572 w 2822572"/>
                <a:gd name="connsiteY2" fmla="*/ 564515 h 1129029"/>
                <a:gd name="connsiteX3" fmla="*/ 2258058 w 2822572"/>
                <a:gd name="connsiteY3" fmla="*/ 1129029 h 1129029"/>
                <a:gd name="connsiteX4" fmla="*/ 0 w 2822572"/>
                <a:gd name="connsiteY4" fmla="*/ 1129029 h 1129029"/>
                <a:gd name="connsiteX5" fmla="*/ 564515 w 2822572"/>
                <a:gd name="connsiteY5" fmla="*/ 564515 h 1129029"/>
                <a:gd name="connsiteX6" fmla="*/ 0 w 2822572"/>
                <a:gd name="connsiteY6" fmla="*/ 0 h 1129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22572" h="1129029">
                  <a:moveTo>
                    <a:pt x="0" y="0"/>
                  </a:moveTo>
                  <a:lnTo>
                    <a:pt x="2258058" y="0"/>
                  </a:lnTo>
                  <a:lnTo>
                    <a:pt x="2822572" y="564515"/>
                  </a:lnTo>
                  <a:lnTo>
                    <a:pt x="2258058" y="1129029"/>
                  </a:lnTo>
                  <a:lnTo>
                    <a:pt x="0" y="1129029"/>
                  </a:lnTo>
                  <a:lnTo>
                    <a:pt x="564515" y="564515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4">
                <a:tint val="40000"/>
                <a:alpha val="90000"/>
                <a:hueOff val="11513918"/>
                <a:satOff val="-61261"/>
                <a:lumOff val="-3490"/>
                <a:alphaOff val="0"/>
              </a:schemeClr>
            </a:lnRef>
            <a:fillRef idx="1">
              <a:schemeClr val="accent4">
                <a:tint val="40000"/>
                <a:alpha val="90000"/>
                <a:hueOff val="11513918"/>
                <a:satOff val="-61261"/>
                <a:lumOff val="-3490"/>
                <a:alphaOff val="0"/>
              </a:schemeClr>
            </a:fillRef>
            <a:effectRef idx="0">
              <a:schemeClr val="accent4">
                <a:tint val="40000"/>
                <a:alpha val="90000"/>
                <a:hueOff val="11513918"/>
                <a:satOff val="-61261"/>
                <a:lumOff val="-349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lIns="586105" tIns="10795" rIns="564514" bIns="10795" spcCol="1270" anchor="ctr"/>
            <a:lstStyle/>
            <a:p>
              <a:pPr algn="ctr" defTabSz="755650" eaLnBrk="0" hangingPunct="0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en-AU" sz="1700" b="1" dirty="0" err="1"/>
                <a:t>Rp</a:t>
              </a:r>
              <a:r>
                <a:rPr lang="en-AU" sz="1700" b="1" dirty="0"/>
                <a:t>. 41.703.805.600</a:t>
              </a:r>
            </a:p>
          </p:txBody>
        </p:sp>
      </p:grpSp>
      <p:sp>
        <p:nvSpPr>
          <p:cNvPr id="54" name="Oval 53"/>
          <p:cNvSpPr/>
          <p:nvPr/>
        </p:nvSpPr>
        <p:spPr>
          <a:xfrm>
            <a:off x="6516688" y="4797425"/>
            <a:ext cx="2016125" cy="60801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095670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fld id="{D7C94030-3CE7-45EE-895D-4CA895DE6D91}" type="slidenum">
              <a:rPr lang="id-ID" altLang="id-ID" smtClean="0">
                <a:solidFill>
                  <a:srgbClr val="898989"/>
                </a:solidFill>
              </a:rPr>
              <a:pPr/>
              <a:t>9</a:t>
            </a:fld>
            <a:endParaRPr lang="id-ID" altLang="id-ID" smtClean="0">
              <a:solidFill>
                <a:srgbClr val="898989"/>
              </a:solidFill>
            </a:endParaRPr>
          </a:p>
        </p:txBody>
      </p:sp>
      <p:pic>
        <p:nvPicPr>
          <p:cNvPr id="23555" name="Picture 5" descr="C:\Users\HPENVY~1\AppData\Local\Temp\Srt koreksi phematan_001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700338" y="115888"/>
            <a:ext cx="6342062" cy="6697662"/>
          </a:xfrm>
        </p:spPr>
      </p:pic>
      <p:sp>
        <p:nvSpPr>
          <p:cNvPr id="6" name="Right Arrow 5"/>
          <p:cNvSpPr/>
          <p:nvPr/>
        </p:nvSpPr>
        <p:spPr>
          <a:xfrm>
            <a:off x="323850" y="1916113"/>
            <a:ext cx="2303463" cy="32416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r>
              <a:rPr lang="en-AU" b="1" dirty="0">
                <a:solidFill>
                  <a:schemeClr val="tx1"/>
                </a:solidFill>
              </a:rPr>
              <a:t>Surat </a:t>
            </a:r>
            <a:r>
              <a:rPr lang="en-AU" b="1" dirty="0" err="1">
                <a:solidFill>
                  <a:schemeClr val="tx1"/>
                </a:solidFill>
              </a:rPr>
              <a:t>Menteri</a:t>
            </a:r>
            <a:r>
              <a:rPr lang="en-AU" b="1" dirty="0">
                <a:solidFill>
                  <a:schemeClr val="tx1"/>
                </a:solidFill>
              </a:rPr>
              <a:t> </a:t>
            </a:r>
            <a:r>
              <a:rPr lang="en-AU" b="1" dirty="0" err="1">
                <a:solidFill>
                  <a:schemeClr val="tx1"/>
                </a:solidFill>
              </a:rPr>
              <a:t>Pertanian</a:t>
            </a:r>
            <a:r>
              <a:rPr lang="en-AU" b="1" dirty="0">
                <a:solidFill>
                  <a:schemeClr val="tx1"/>
                </a:solidFill>
              </a:rPr>
              <a:t> </a:t>
            </a:r>
            <a:r>
              <a:rPr lang="en-AU" b="1" dirty="0" err="1">
                <a:solidFill>
                  <a:schemeClr val="tx1"/>
                </a:solidFill>
              </a:rPr>
              <a:t>Ke</a:t>
            </a:r>
            <a:r>
              <a:rPr lang="en-AU" b="1" dirty="0">
                <a:solidFill>
                  <a:schemeClr val="tx1"/>
                </a:solidFill>
              </a:rPr>
              <a:t> </a:t>
            </a:r>
            <a:r>
              <a:rPr lang="en-AU" b="1" dirty="0" err="1">
                <a:solidFill>
                  <a:schemeClr val="tx1"/>
                </a:solidFill>
              </a:rPr>
              <a:t>Menteri</a:t>
            </a:r>
            <a:r>
              <a:rPr lang="en-AU" b="1" dirty="0">
                <a:solidFill>
                  <a:schemeClr val="tx1"/>
                </a:solidFill>
              </a:rPr>
              <a:t> </a:t>
            </a:r>
            <a:r>
              <a:rPr lang="en-AU" b="1" dirty="0" err="1">
                <a:solidFill>
                  <a:schemeClr val="tx1"/>
                </a:solidFill>
              </a:rPr>
              <a:t>Keuangan</a:t>
            </a:r>
            <a:r>
              <a:rPr lang="en-AU" b="1" dirty="0">
                <a:solidFill>
                  <a:schemeClr val="tx1"/>
                </a:solidFill>
              </a:rPr>
              <a:t> No.73/RC.110/M/5/2016</a:t>
            </a:r>
          </a:p>
        </p:txBody>
      </p:sp>
    </p:spTree>
    <p:extLst>
      <p:ext uri="{BB962C8B-B14F-4D97-AF65-F5344CB8AC3E}">
        <p14:creationId xmlns:p14="http://schemas.microsoft.com/office/powerpoint/2010/main" val="4175364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6_kementan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defRPr sz="2000" b="1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Presentation1" id="{27237BD6-C01D-4D3C-88FF-35EFA4EDF77E}" vid="{7260FC32-493D-47F6-858C-CAD68E7C8629}"/>
    </a:ext>
  </a:extLst>
</a:theme>
</file>

<file path=ppt/theme/theme4.xml><?xml version="1.0" encoding="utf-8"?>
<a:theme xmlns:a="http://schemas.openxmlformats.org/drawingml/2006/main" name="4_kementan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Presentation1" id="{27237BD6-C01D-4D3C-88FF-35EFA4EDF77E}" vid="{7260FC32-493D-47F6-858C-CAD68E7C8629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16508</TotalTime>
  <Words>1411</Words>
  <Application>Microsoft Office PowerPoint</Application>
  <PresentationFormat>On-screen Show (4:3)</PresentationFormat>
  <Paragraphs>349</Paragraphs>
  <Slides>29</Slides>
  <Notes>6</Notes>
  <HiddenSlides>0</HiddenSlides>
  <MMClips>0</MMClips>
  <ScaleCrop>false</ScaleCrop>
  <HeadingPairs>
    <vt:vector size="6" baseType="variant">
      <vt:variant>
        <vt:lpstr>Theme</vt:lpstr>
      </vt:variant>
      <vt:variant>
        <vt:i4>4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1_Office Theme</vt:lpstr>
      <vt:lpstr>2_Office Theme</vt:lpstr>
      <vt:lpstr>6_kementan</vt:lpstr>
      <vt:lpstr>4_kementan</vt:lpstr>
      <vt:lpstr>Worksheet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DASAR HUKUM</vt:lpstr>
      <vt:lpstr>PENGHEMATAN DAN PEMOTONGAN ANGGARAN  BELANJA KEMENTERIAN PERTANIAN 2016</vt:lpstr>
      <vt:lpstr>PowerPoint Presentation</vt:lpstr>
      <vt:lpstr>PowerPoint Presentation</vt:lpstr>
      <vt:lpstr>PENJELASAN KEBIJAKAN PENGHEMATAN/PEMOTONGAN ANGGARAN  DI LINGKUP KEMENTERIAN PERTANIAN  (Surat Menteri Pertanian kepada Menteri Keuangan Nomor 78/RC.110/M/5/2016 tanggal 31 Mei 2016 hal Koreksi Surat Nomor: 63/RC.110/M /5/2016 tanggal 20 Mei 2016) </vt:lpstr>
      <vt:lpstr>PERUBAHAN TARGET OUTPUT UTAMA KEMENTERIAN PERTANIAN SEBAGAI DAMPAK PENGHEMATAN/PEMOTONGAN ANGGARAN  </vt:lpstr>
      <vt:lpstr>Lanjutan…</vt:lpstr>
      <vt:lpstr>PERUBAHAN VOLUME OUTPUT KEGIATAN UTAMA PASCA PENGHEMATAN/PEMOTONGAN ANGGARAN TA 2016</vt:lpstr>
      <vt:lpstr>Lanjutan…</vt:lpstr>
      <vt:lpstr>SUMBER PENGHEMATAN BELANJA KEMENTAN</vt:lpstr>
      <vt:lpstr>Lanjutan ........</vt:lpstr>
      <vt:lpstr>Lanjutan ........</vt:lpstr>
      <vt:lpstr>LANGKAH-LANGKAH PERSIAPAN PENGHEMATAN</vt:lpstr>
      <vt:lpstr>PowerPoint Presentation</vt:lpstr>
      <vt:lpstr>PowerPoint Presentation</vt:lpstr>
      <vt:lpstr>PASOKAN PANGAN PADA RAMADHAN DAN IDUL FITRI</vt:lpstr>
      <vt:lpstr>PowerPoint Presentation</vt:lpstr>
      <vt:lpstr>PowerPoint Presentation</vt:lpstr>
      <vt:lpstr>UPAYA PENURUNAN DISPARITAS HARGA  DI WILAYAH DKI JAKARTA</vt:lpstr>
      <vt:lpstr>PowerPoint Presentation</vt:lpstr>
      <vt:lpstr>PowerPoint Presentation</vt:lpstr>
      <vt:lpstr>PASOKAN PANGAN PADA RAMADHAN DAN IDUL FITRI</vt:lpstr>
      <vt:lpstr>PowerPoint Presentation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user</cp:lastModifiedBy>
  <cp:revision>1110</cp:revision>
  <cp:lastPrinted>2016-06-07T07:11:27Z</cp:lastPrinted>
  <dcterms:created xsi:type="dcterms:W3CDTF">2015-06-03T05:02:48Z</dcterms:created>
  <dcterms:modified xsi:type="dcterms:W3CDTF">2016-06-07T08:22:44Z</dcterms:modified>
</cp:coreProperties>
</file>